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s/slide2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Override PartName="/ppt/slides/slide234.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Default Extension="vml" ContentType="application/vnd.openxmlformats-officedocument.vmlDrawing"/>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9"/>
  </p:notesMasterIdLst>
  <p:sldIdLst>
    <p:sldId id="256" r:id="rId2"/>
    <p:sldId id="257" r:id="rId3"/>
    <p:sldId id="258" r:id="rId4"/>
    <p:sldId id="494"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374"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3" r:id="rId50"/>
    <p:sldId id="302"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75"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40" r:id="rId88"/>
    <p:sldId id="341" r:id="rId89"/>
    <p:sldId id="495" r:id="rId90"/>
    <p:sldId id="378" r:id="rId91"/>
    <p:sldId id="376" r:id="rId92"/>
    <p:sldId id="377" r:id="rId93"/>
    <p:sldId id="379" r:id="rId94"/>
    <p:sldId id="380" r:id="rId95"/>
    <p:sldId id="342" r:id="rId96"/>
    <p:sldId id="343" r:id="rId97"/>
    <p:sldId id="344" r:id="rId98"/>
    <p:sldId id="395" r:id="rId99"/>
    <p:sldId id="386" r:id="rId100"/>
    <p:sldId id="387" r:id="rId101"/>
    <p:sldId id="388" r:id="rId102"/>
    <p:sldId id="389" r:id="rId103"/>
    <p:sldId id="390" r:id="rId104"/>
    <p:sldId id="391" r:id="rId105"/>
    <p:sldId id="392" r:id="rId106"/>
    <p:sldId id="396" r:id="rId107"/>
    <p:sldId id="397" r:id="rId108"/>
    <p:sldId id="398" r:id="rId109"/>
    <p:sldId id="399" r:id="rId110"/>
    <p:sldId id="400" r:id="rId111"/>
    <p:sldId id="401" r:id="rId112"/>
    <p:sldId id="402" r:id="rId113"/>
    <p:sldId id="403" r:id="rId114"/>
    <p:sldId id="404" r:id="rId115"/>
    <p:sldId id="405" r:id="rId116"/>
    <p:sldId id="406" r:id="rId117"/>
    <p:sldId id="407" r:id="rId118"/>
    <p:sldId id="408" r:id="rId119"/>
    <p:sldId id="409" r:id="rId120"/>
    <p:sldId id="410" r:id="rId121"/>
    <p:sldId id="411" r:id="rId122"/>
    <p:sldId id="412" r:id="rId123"/>
    <p:sldId id="413" r:id="rId124"/>
    <p:sldId id="393" r:id="rId125"/>
    <p:sldId id="394" r:id="rId126"/>
    <p:sldId id="381" r:id="rId127"/>
    <p:sldId id="383" r:id="rId128"/>
    <p:sldId id="384" r:id="rId129"/>
    <p:sldId id="385" r:id="rId130"/>
    <p:sldId id="345" r:id="rId131"/>
    <p:sldId id="346" r:id="rId132"/>
    <p:sldId id="347" r:id="rId133"/>
    <p:sldId id="348" r:id="rId134"/>
    <p:sldId id="349" r:id="rId135"/>
    <p:sldId id="350" r:id="rId136"/>
    <p:sldId id="351" r:id="rId137"/>
    <p:sldId id="352" r:id="rId138"/>
    <p:sldId id="353" r:id="rId139"/>
    <p:sldId id="354" r:id="rId140"/>
    <p:sldId id="355" r:id="rId141"/>
    <p:sldId id="356" r:id="rId142"/>
    <p:sldId id="357" r:id="rId143"/>
    <p:sldId id="358" r:id="rId144"/>
    <p:sldId id="359" r:id="rId145"/>
    <p:sldId id="360" r:id="rId146"/>
    <p:sldId id="361" r:id="rId147"/>
    <p:sldId id="362" r:id="rId148"/>
    <p:sldId id="363" r:id="rId149"/>
    <p:sldId id="364" r:id="rId150"/>
    <p:sldId id="365" r:id="rId151"/>
    <p:sldId id="366" r:id="rId152"/>
    <p:sldId id="367" r:id="rId153"/>
    <p:sldId id="368" r:id="rId154"/>
    <p:sldId id="369" r:id="rId155"/>
    <p:sldId id="370" r:id="rId156"/>
    <p:sldId id="371" r:id="rId157"/>
    <p:sldId id="372" r:id="rId158"/>
    <p:sldId id="37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46" r:id="rId181"/>
    <p:sldId id="435" r:id="rId182"/>
    <p:sldId id="436" r:id="rId183"/>
    <p:sldId id="437" r:id="rId184"/>
    <p:sldId id="438" r:id="rId185"/>
    <p:sldId id="439" r:id="rId186"/>
    <p:sldId id="440" r:id="rId187"/>
    <p:sldId id="441" r:id="rId188"/>
    <p:sldId id="442" r:id="rId189"/>
    <p:sldId id="443" r:id="rId190"/>
    <p:sldId id="444" r:id="rId191"/>
    <p:sldId id="445" r:id="rId192"/>
    <p:sldId id="447" r:id="rId193"/>
    <p:sldId id="448" r:id="rId194"/>
    <p:sldId id="449" r:id="rId195"/>
    <p:sldId id="450" r:id="rId196"/>
    <p:sldId id="451" r:id="rId197"/>
    <p:sldId id="452" r:id="rId198"/>
    <p:sldId id="453" r:id="rId199"/>
    <p:sldId id="454" r:id="rId200"/>
    <p:sldId id="460" r:id="rId201"/>
    <p:sldId id="461" r:id="rId202"/>
    <p:sldId id="462" r:id="rId203"/>
    <p:sldId id="463" r:id="rId204"/>
    <p:sldId id="464" r:id="rId205"/>
    <p:sldId id="465" r:id="rId206"/>
    <p:sldId id="466" r:id="rId207"/>
    <p:sldId id="467" r:id="rId208"/>
    <p:sldId id="468" r:id="rId209"/>
    <p:sldId id="469" r:id="rId210"/>
    <p:sldId id="470" r:id="rId211"/>
    <p:sldId id="471" r:id="rId212"/>
    <p:sldId id="472" r:id="rId213"/>
    <p:sldId id="473" r:id="rId214"/>
    <p:sldId id="474" r:id="rId215"/>
    <p:sldId id="475" r:id="rId216"/>
    <p:sldId id="476" r:id="rId217"/>
    <p:sldId id="477" r:id="rId218"/>
    <p:sldId id="455" r:id="rId219"/>
    <p:sldId id="456" r:id="rId220"/>
    <p:sldId id="457" r:id="rId221"/>
    <p:sldId id="458" r:id="rId222"/>
    <p:sldId id="459" r:id="rId223"/>
    <p:sldId id="478" r:id="rId224"/>
    <p:sldId id="479" r:id="rId225"/>
    <p:sldId id="480" r:id="rId226"/>
    <p:sldId id="481" r:id="rId227"/>
    <p:sldId id="482" r:id="rId228"/>
    <p:sldId id="484" r:id="rId229"/>
    <p:sldId id="485" r:id="rId230"/>
    <p:sldId id="486" r:id="rId231"/>
    <p:sldId id="487" r:id="rId232"/>
    <p:sldId id="488" r:id="rId233"/>
    <p:sldId id="489" r:id="rId234"/>
    <p:sldId id="490" r:id="rId235"/>
    <p:sldId id="491" r:id="rId236"/>
    <p:sldId id="492" r:id="rId237"/>
    <p:sldId id="493" r:id="rId2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1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FB1348-BB0D-457B-9F8C-BC2254DF42E0}" type="datetimeFigureOut">
              <a:rPr lang="en-US" smtClean="0"/>
              <a:pPr/>
              <a:t>1/6/2018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0AD59-5031-4B20-B9C2-938FA180046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06E3DE1-A065-4F6D-B84F-20884AA27675}" type="slidenum">
              <a:rPr lang="en-US" altLang="en-US"/>
              <a:pPr/>
              <a:t>99</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r>
              <a:rPr lang="en-US" altLang="en-US"/>
              <a:t>http://deming.eng.clemson.edu/pub/tutorials/qctools/ccmain1.htm#History</a:t>
            </a:r>
          </a:p>
          <a:p>
            <a:endParaRPr lang="en-US" altLang="en-US"/>
          </a:p>
          <a:p>
            <a:r>
              <a:rPr lang="en-US" altLang="en-US"/>
              <a:t>“Dr. Shewhart developed the control charts as an statistical approach to the study of manufacturing process variation for the purpose of improving the economic effectiveness of the process. These methods are based on continuous monitoring of process</a:t>
            </a:r>
          </a:p>
          <a:p>
            <a:r>
              <a:rPr lang="en-US" altLang="en-US"/>
              <a:t>variation.”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2B616E5D-A598-4D3F-A000-7DFDF29A94AF}" type="slidenum">
              <a:rPr lang="en-US" smtClean="0">
                <a:cs typeface="Tahoma" charset="0"/>
              </a:rPr>
              <a:pPr/>
              <a:t>126</a:t>
            </a:fld>
            <a:endParaRPr lang="en-US" smtClean="0">
              <a:cs typeface="Tahoma"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F4126B0-3C31-4C58-BFCC-71A26A2D36A8}" type="slidenum">
              <a:rPr lang="en-US" smtClean="0">
                <a:cs typeface="Tahoma" charset="0"/>
              </a:rPr>
              <a:pPr/>
              <a:t>127</a:t>
            </a:fld>
            <a:endParaRPr lang="en-US" smtClean="0">
              <a:cs typeface="Tahoma"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093785B1-2881-4804-A801-3F23E07A5243}" type="slidenum">
              <a:rPr lang="en-US" smtClean="0">
                <a:cs typeface="Tahoma" charset="0"/>
              </a:rPr>
              <a:pPr/>
              <a:t>128</a:t>
            </a:fld>
            <a:endParaRPr lang="en-US" smtClean="0">
              <a:cs typeface="Tahoma"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6EF7414-34AA-48A9-A08A-42B48B60479E}" type="slidenum">
              <a:rPr lang="en-US" smtClean="0">
                <a:cs typeface="Tahoma" charset="0"/>
              </a:rPr>
              <a:pPr/>
              <a:t>129</a:t>
            </a:fld>
            <a:endParaRPr lang="en-US" smtClean="0">
              <a:cs typeface="Tahoma"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4D2AE56-CF65-4E02-A9D4-44AE86671139}" type="slidenum">
              <a:rPr lang="en-US" altLang="en-US"/>
              <a:pPr/>
              <a:t>100</a:t>
            </a:fld>
            <a:endParaRPr lang="en-US" alt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ltLang="en-US"/>
              <a:t>These are the main to types of control charts.  Each type has several specific charts that deal with a specific sample set of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456FEDF-E2EB-4A6A-B65B-2E92E158AFC8}" type="slidenum">
              <a:rPr lang="en-US" altLang="en-US"/>
              <a:pPr/>
              <a:t>101</a:t>
            </a:fld>
            <a:endParaRPr lang="en-US" alt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lang="en-US" altLang="en-US"/>
              <a:t>Use variable charts should be used whenever the data is something that is measured.  The data should be for example the weight of a piece of candy.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52B38AE0-FC35-4851-AF62-17047A5C0106}" type="slidenum">
              <a:rPr lang="en-US" altLang="en-US"/>
              <a:pPr/>
              <a:t>102</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a:t>The main types of variable control charts are listed above.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3B1689-3F00-4DE7-8927-B038F029BFBD}" type="slidenum">
              <a:rPr lang="en-US" altLang="en-US"/>
              <a:pPr/>
              <a:t>103</a:t>
            </a:fld>
            <a:endParaRPr lang="en-US" alt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r>
              <a:rPr lang="en-US" altLang="en-US"/>
              <a:t>These are the definitions of the specific types of variable control charts.  This will help in determining what type of chart to use when you are collecting sample data.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2F7DA91-C2A8-4532-8C49-DC9B04E12E4E}" type="slidenum">
              <a:rPr lang="en-US" altLang="en-US"/>
              <a:pPr/>
              <a:t>104</a:t>
            </a:fld>
            <a:endParaRPr lang="en-US" alt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r>
              <a:rPr lang="en-US" altLang="en-US"/>
              <a:t>Definition of attribute control charts.  Tests the quality of the specific attributes of a product.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EAFF343-E668-401B-90D5-949816BA750B}" type="slidenum">
              <a:rPr lang="en-US" altLang="en-US"/>
              <a:pPr/>
              <a:t>105</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The main types of attribute control charts are listed above.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C52C09A-C946-4310-9783-22C6C225E46F}" type="slidenum">
              <a:rPr lang="en-US" altLang="en-US"/>
              <a:pPr/>
              <a:t>124</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The definitions of the attribute control charts, help in determining the correct chart to use given a sample set of data.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187F7EB-0CA0-48B1-AE64-E262581EAEAC}" type="slidenum">
              <a:rPr lang="en-US" altLang="en-US"/>
              <a:pPr/>
              <a:t>125</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Control charts can be a huge asset to a company if used correctly.  The reason for using control charts are clear, they will help your company improve.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1/6/2018</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dirty="0"/>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162050" y="6243638"/>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657600" y="6243638"/>
            <a:ext cx="2895600" cy="457200"/>
          </a:xfrm>
        </p:spPr>
        <p:txBody>
          <a:bodyPr/>
          <a:lstStyle>
            <a:lvl1pPr>
              <a:defRPr/>
            </a:lvl1pPr>
          </a:lstStyle>
          <a:p>
            <a:r>
              <a:rPr lang="en-US"/>
              <a:t>© 2005 Wiley</a:t>
            </a:r>
          </a:p>
        </p:txBody>
      </p:sp>
      <p:sp>
        <p:nvSpPr>
          <p:cNvPr id="7" name="Slide Number Placeholder 6"/>
          <p:cNvSpPr>
            <a:spLocks noGrp="1"/>
          </p:cNvSpPr>
          <p:nvPr>
            <p:ph type="sldNum" sz="quarter" idx="12"/>
          </p:nvPr>
        </p:nvSpPr>
        <p:spPr>
          <a:xfrm>
            <a:off x="7042150" y="6243638"/>
            <a:ext cx="1905000" cy="457200"/>
          </a:xfrm>
        </p:spPr>
        <p:txBody>
          <a:bodyPr/>
          <a:lstStyle>
            <a:lvl1pPr>
              <a:defRPr/>
            </a:lvl1pPr>
          </a:lstStyle>
          <a:p>
            <a:fld id="{B9613C5B-3D6B-4381-A2AA-7FB5A3F030AA}"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145088" y="20177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145088" y="41513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1162050" y="6243638"/>
            <a:ext cx="1905000" cy="457200"/>
          </a:xfrm>
        </p:spPr>
        <p:txBody>
          <a:bodyPr/>
          <a:lstStyle>
            <a:lvl1pPr>
              <a:defRPr/>
            </a:lvl1pPr>
          </a:lstStyle>
          <a:p>
            <a:endParaRPr lang="en-US"/>
          </a:p>
        </p:txBody>
      </p:sp>
      <p:sp>
        <p:nvSpPr>
          <p:cNvPr id="7" name="Footer Placeholder 6"/>
          <p:cNvSpPr>
            <a:spLocks noGrp="1"/>
          </p:cNvSpPr>
          <p:nvPr>
            <p:ph type="ftr" sz="quarter" idx="11"/>
          </p:nvPr>
        </p:nvSpPr>
        <p:spPr>
          <a:xfrm>
            <a:off x="3657600" y="6243638"/>
            <a:ext cx="2895600" cy="457200"/>
          </a:xfrm>
        </p:spPr>
        <p:txBody>
          <a:bodyPr/>
          <a:lstStyle>
            <a:lvl1pPr>
              <a:defRPr/>
            </a:lvl1pPr>
          </a:lstStyle>
          <a:p>
            <a:r>
              <a:rPr lang="en-US"/>
              <a:t>© 2005 Wiley</a:t>
            </a:r>
          </a:p>
        </p:txBody>
      </p:sp>
      <p:sp>
        <p:nvSpPr>
          <p:cNvPr id="8" name="Slide Number Placeholder 7"/>
          <p:cNvSpPr>
            <a:spLocks noGrp="1"/>
          </p:cNvSpPr>
          <p:nvPr>
            <p:ph type="sldNum" sz="quarter" idx="12"/>
          </p:nvPr>
        </p:nvSpPr>
        <p:spPr>
          <a:xfrm>
            <a:off x="7042150" y="6243638"/>
            <a:ext cx="1905000" cy="457200"/>
          </a:xfrm>
        </p:spPr>
        <p:txBody>
          <a:bodyPr/>
          <a:lstStyle>
            <a:lvl1pPr>
              <a:defRPr/>
            </a:lvl1pPr>
          </a:lstStyle>
          <a:p>
            <a:fld id="{47B4E396-7F6A-46E2-82FF-DAD35A5A7D9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1/6/2018</a:t>
            </a:fld>
            <a:endParaRPr lang="en-US" dirty="0"/>
          </a:p>
        </p:txBody>
      </p:sp>
      <p:sp>
        <p:nvSpPr>
          <p:cNvPr id="5" name="Footer Placeholder 4"/>
          <p:cNvSpPr>
            <a:spLocks noGrp="1"/>
          </p:cNvSpPr>
          <p:nvPr>
            <p:ph type="ftr" sz="quarter" idx="11"/>
          </p:nvPr>
        </p:nvSpPr>
        <p:spPr>
          <a:xfrm>
            <a:off x="800100" y="6172200"/>
            <a:ext cx="4000500" cy="457200"/>
          </a:xfrm>
        </p:spPr>
        <p:txBody>
          <a:bodyPr/>
          <a:lstStyle/>
          <a:p>
            <a:endParaRPr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1/6/2018</a:t>
            </a:fld>
            <a:endParaRPr lang="en-US" dirty="0"/>
          </a:p>
        </p:txBody>
      </p:sp>
      <p:sp>
        <p:nvSpPr>
          <p:cNvPr id="6" name="Footer Placeholder 5"/>
          <p:cNvSpPr>
            <a:spLocks noGrp="1"/>
          </p:cNvSpPr>
          <p:nvPr>
            <p:ph type="ftr" sz="quarter" idx="11"/>
          </p:nvPr>
        </p:nvSpPr>
        <p:spPr>
          <a:xfrm>
            <a:off x="914400" y="6172200"/>
            <a:ext cx="3886200" cy="457200"/>
          </a:xfrm>
        </p:spPr>
        <p:txBody>
          <a:bodyPr/>
          <a:lstStyle/>
          <a:p>
            <a:endParaRPr lang="en-US" dirty="0"/>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dirty="0"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1/6/2018</a:t>
            </a:fld>
            <a:endParaRPr lang="en-US" dirty="0"/>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3.v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4.v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5.v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7.v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oleObject" Target="../embeddings/oleObject10.bin"/></Relationships>
</file>

<file path=ppt/slides/_rels/slide1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oleObject" Target="../embeddings/oleObject12.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Mr. Akram Aljaffan</a:t>
            </a:r>
          </a:p>
          <a:p>
            <a:r>
              <a:rPr lang="en-US" dirty="0" err="1" smtClean="0"/>
              <a:t>Msc</a:t>
            </a:r>
            <a:r>
              <a:rPr lang="en-US" dirty="0" smtClean="0"/>
              <a:t>. Quality and safety in HC management, RCSI</a:t>
            </a:r>
          </a:p>
          <a:p>
            <a:r>
              <a:rPr lang="en-US" dirty="0" smtClean="0"/>
              <a:t>CPHQ</a:t>
            </a:r>
            <a:endParaRPr lang="en-US" dirty="0"/>
          </a:p>
        </p:txBody>
      </p:sp>
      <p:sp>
        <p:nvSpPr>
          <p:cNvPr id="2" name="Title 1"/>
          <p:cNvSpPr>
            <a:spLocks noGrp="1"/>
          </p:cNvSpPr>
          <p:nvPr>
            <p:ph type="ctrTitle"/>
          </p:nvPr>
        </p:nvSpPr>
        <p:spPr/>
        <p:txBody>
          <a:bodyPr/>
          <a:lstStyle/>
          <a:p>
            <a:r>
              <a:rPr lang="en-US" dirty="0" smtClean="0"/>
              <a:t>Quality and safety in healthcare management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and cost in healthcare </a:t>
            </a:r>
            <a:endParaRPr lang="en-US" dirty="0"/>
          </a:p>
        </p:txBody>
      </p:sp>
      <p:sp>
        <p:nvSpPr>
          <p:cNvPr id="3" name="Content Placeholder 2"/>
          <p:cNvSpPr>
            <a:spLocks noGrp="1"/>
          </p:cNvSpPr>
          <p:nvPr>
            <p:ph sz="quarter" idx="1"/>
          </p:nvPr>
        </p:nvSpPr>
        <p:spPr/>
        <p:txBody>
          <a:bodyPr/>
          <a:lstStyle/>
          <a:p>
            <a:r>
              <a:rPr lang="en-US" sz="3200" dirty="0" smtClean="0"/>
              <a:t>The cost of a product or service is indirectly related to its perceived quality.</a:t>
            </a:r>
          </a:p>
          <a:p>
            <a:endParaRPr lang="en-US" sz="3200" dirty="0" smtClean="0"/>
          </a:p>
          <a:p>
            <a:r>
              <a:rPr lang="en-US" sz="3200" dirty="0" smtClean="0"/>
              <a:t> A quality healthcare experience is one that meets a personal need or provides some benefit (either real or perceived) and is provided at a reasonable cost.</a:t>
            </a:r>
          </a:p>
          <a:p>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839788"/>
            <a:ext cx="7772400" cy="736600"/>
          </a:xfrm>
        </p:spPr>
        <p:txBody>
          <a:bodyPr>
            <a:normAutofit fontScale="90000"/>
          </a:bodyPr>
          <a:lstStyle/>
          <a:p>
            <a:r>
              <a:rPr lang="en-US" altLang="en-US"/>
              <a:t>Two Types of Control Charts</a:t>
            </a:r>
          </a:p>
        </p:txBody>
      </p:sp>
      <p:sp>
        <p:nvSpPr>
          <p:cNvPr id="30723" name="Rectangle 3"/>
          <p:cNvSpPr>
            <a:spLocks noGrp="1" noChangeArrowheads="1"/>
          </p:cNvSpPr>
          <p:nvPr>
            <p:ph type="body" idx="1"/>
          </p:nvPr>
        </p:nvSpPr>
        <p:spPr/>
        <p:txBody>
          <a:bodyPr/>
          <a:lstStyle/>
          <a:p>
            <a:endParaRPr lang="en-US" altLang="en-US"/>
          </a:p>
          <a:p>
            <a:endParaRPr lang="en-US" altLang="en-US"/>
          </a:p>
          <a:p>
            <a:r>
              <a:rPr lang="en-US" altLang="en-US"/>
              <a:t>Variable Control Charts</a:t>
            </a:r>
          </a:p>
          <a:p>
            <a:r>
              <a:rPr lang="en-US" altLang="en-US"/>
              <a:t>Attribute Control Charts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143000" y="839788"/>
            <a:ext cx="7772400" cy="736600"/>
          </a:xfrm>
        </p:spPr>
        <p:txBody>
          <a:bodyPr>
            <a:normAutofit fontScale="90000"/>
          </a:bodyPr>
          <a:lstStyle/>
          <a:p>
            <a:r>
              <a:rPr lang="en-US" altLang="en-US"/>
              <a:t>Variable Control Charts</a:t>
            </a:r>
          </a:p>
        </p:txBody>
      </p:sp>
      <p:sp>
        <p:nvSpPr>
          <p:cNvPr id="31747" name="Rectangle 3"/>
          <p:cNvSpPr>
            <a:spLocks noGrp="1" noChangeArrowheads="1"/>
          </p:cNvSpPr>
          <p:nvPr>
            <p:ph type="body" idx="1"/>
          </p:nvPr>
        </p:nvSpPr>
        <p:spPr/>
        <p:txBody>
          <a:bodyPr/>
          <a:lstStyle/>
          <a:p>
            <a:r>
              <a:rPr lang="en-US" altLang="en-US"/>
              <a:t>Deal with items that can be measured .</a:t>
            </a:r>
          </a:p>
          <a:p>
            <a:r>
              <a:rPr lang="en-US" altLang="en-US"/>
              <a:t>Examples</a:t>
            </a:r>
          </a:p>
          <a:p>
            <a:pPr>
              <a:buFontTx/>
              <a:buNone/>
            </a:pPr>
            <a:r>
              <a:rPr lang="en-US" altLang="en-US"/>
              <a:t>     1) Weight</a:t>
            </a:r>
          </a:p>
          <a:p>
            <a:pPr>
              <a:buFontTx/>
              <a:buNone/>
            </a:pPr>
            <a:r>
              <a:rPr lang="en-US" altLang="en-US"/>
              <a:t>     2) Height</a:t>
            </a:r>
          </a:p>
          <a:p>
            <a:pPr>
              <a:buFontTx/>
              <a:buNone/>
            </a:pPr>
            <a:r>
              <a:rPr lang="en-US" altLang="en-US"/>
              <a:t>     3) Speed</a:t>
            </a:r>
          </a:p>
          <a:p>
            <a:pPr>
              <a:buFontTx/>
              <a:buNone/>
            </a:pPr>
            <a:r>
              <a:rPr lang="en-US" altLang="en-US"/>
              <a:t>	   4) Volume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143000" y="195263"/>
            <a:ext cx="7772400" cy="1381125"/>
          </a:xfrm>
        </p:spPr>
        <p:txBody>
          <a:bodyPr/>
          <a:lstStyle/>
          <a:p>
            <a:r>
              <a:rPr lang="en-US" altLang="en-US"/>
              <a:t>Types of Variable Control Charts</a:t>
            </a:r>
          </a:p>
        </p:txBody>
      </p:sp>
      <p:sp>
        <p:nvSpPr>
          <p:cNvPr id="32771" name="Rectangle 3"/>
          <p:cNvSpPr>
            <a:spLocks noGrp="1" noChangeArrowheads="1"/>
          </p:cNvSpPr>
          <p:nvPr>
            <p:ph type="body" idx="1"/>
          </p:nvPr>
        </p:nvSpPr>
        <p:spPr/>
        <p:txBody>
          <a:bodyPr/>
          <a:lstStyle/>
          <a:p>
            <a:endParaRPr lang="en-US" altLang="en-US"/>
          </a:p>
          <a:p>
            <a:r>
              <a:rPr lang="en-US" altLang="en-US"/>
              <a:t>X-Bar chart</a:t>
            </a:r>
          </a:p>
          <a:p>
            <a:r>
              <a:rPr lang="en-US" altLang="en-US"/>
              <a:t>R chart</a:t>
            </a:r>
          </a:p>
          <a:p>
            <a:r>
              <a:rPr lang="en-US" altLang="en-US"/>
              <a:t>MA chart</a:t>
            </a:r>
          </a:p>
          <a:p>
            <a:pPr>
              <a:buFontTx/>
              <a:buNone/>
            </a:pPr>
            <a:endParaRPr lang="en-US"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143000" y="839788"/>
            <a:ext cx="7772400" cy="736600"/>
          </a:xfrm>
        </p:spPr>
        <p:txBody>
          <a:bodyPr>
            <a:normAutofit fontScale="90000"/>
          </a:bodyPr>
          <a:lstStyle/>
          <a:p>
            <a:r>
              <a:rPr lang="en-US" altLang="en-US"/>
              <a:t>Variable Control Charts</a:t>
            </a:r>
          </a:p>
        </p:txBody>
      </p:sp>
      <p:sp>
        <p:nvSpPr>
          <p:cNvPr id="33795" name="Rectangle 3"/>
          <p:cNvSpPr>
            <a:spLocks noGrp="1" noChangeArrowheads="1"/>
          </p:cNvSpPr>
          <p:nvPr>
            <p:ph type="body" idx="1"/>
          </p:nvPr>
        </p:nvSpPr>
        <p:spPr/>
        <p:txBody>
          <a:bodyPr/>
          <a:lstStyle/>
          <a:p>
            <a:r>
              <a:rPr lang="en-US" altLang="en-US"/>
              <a:t>X chart: deals with a average value in a process</a:t>
            </a:r>
          </a:p>
          <a:p>
            <a:r>
              <a:rPr lang="en-US" altLang="en-US"/>
              <a:t>R chart: takes into count the range of the values</a:t>
            </a:r>
          </a:p>
          <a:p>
            <a:r>
              <a:rPr lang="en-US" altLang="en-US"/>
              <a:t>MA chart: take into count the moving average of a process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43000" y="839788"/>
            <a:ext cx="7772400" cy="736600"/>
          </a:xfrm>
        </p:spPr>
        <p:txBody>
          <a:bodyPr>
            <a:normAutofit fontScale="90000"/>
          </a:bodyPr>
          <a:lstStyle/>
          <a:p>
            <a:r>
              <a:rPr lang="en-US" altLang="en-US"/>
              <a:t>Attribute Control Charts</a:t>
            </a:r>
          </a:p>
        </p:txBody>
      </p:sp>
      <p:sp>
        <p:nvSpPr>
          <p:cNvPr id="34819" name="Rectangle 3"/>
          <p:cNvSpPr>
            <a:spLocks noGrp="1" noChangeArrowheads="1"/>
          </p:cNvSpPr>
          <p:nvPr>
            <p:ph type="body" idx="1"/>
          </p:nvPr>
        </p:nvSpPr>
        <p:spPr/>
        <p:txBody>
          <a:bodyPr/>
          <a:lstStyle/>
          <a:p>
            <a:r>
              <a:rPr lang="en-US" altLang="en-US"/>
              <a:t>Control charts that factor in the quality attributes of a process to determine if the process is performing in or out of control.</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43000" y="195263"/>
            <a:ext cx="7772400" cy="1381125"/>
          </a:xfrm>
        </p:spPr>
        <p:txBody>
          <a:bodyPr/>
          <a:lstStyle/>
          <a:p>
            <a:r>
              <a:rPr lang="en-US" altLang="en-US"/>
              <a:t>Types of Attribute Control Charts</a:t>
            </a:r>
          </a:p>
        </p:txBody>
      </p:sp>
      <p:sp>
        <p:nvSpPr>
          <p:cNvPr id="35843" name="Rectangle 3"/>
          <p:cNvSpPr>
            <a:spLocks noGrp="1" noChangeArrowheads="1"/>
          </p:cNvSpPr>
          <p:nvPr>
            <p:ph type="body" idx="1"/>
          </p:nvPr>
        </p:nvSpPr>
        <p:spPr/>
        <p:txBody>
          <a:bodyPr/>
          <a:lstStyle/>
          <a:p>
            <a:r>
              <a:rPr lang="en-US" altLang="en-US"/>
              <a:t>P chart</a:t>
            </a:r>
          </a:p>
          <a:p>
            <a:r>
              <a:rPr lang="en-US" altLang="en-US"/>
              <a:t>C Chart</a:t>
            </a:r>
          </a:p>
          <a:p>
            <a:r>
              <a:rPr lang="en-US" altLang="en-US"/>
              <a:t>U Chart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z="3600" b="1" u="sng"/>
              <a:t>Constructing a X-bar Chart</a:t>
            </a:r>
            <a:r>
              <a:rPr lang="en-US" sz="3600"/>
              <a:t>:</a:t>
            </a:r>
          </a:p>
        </p:txBody>
      </p:sp>
      <p:sp>
        <p:nvSpPr>
          <p:cNvPr id="31856" name="Rectangle 112"/>
          <p:cNvSpPr>
            <a:spLocks noGrp="1" noChangeArrowheads="1"/>
          </p:cNvSpPr>
          <p:nvPr>
            <p:ph type="body" idx="1"/>
          </p:nvPr>
        </p:nvSpPr>
        <p:spPr>
          <a:xfrm>
            <a:off x="685800" y="2017713"/>
            <a:ext cx="8269288" cy="4459287"/>
          </a:xfrm>
        </p:spPr>
        <p:txBody>
          <a:bodyPr/>
          <a:lstStyle/>
          <a:p>
            <a:pPr>
              <a:buFont typeface="Wingdings" pitchFamily="2" charset="2"/>
              <a:buNone/>
            </a:pPr>
            <a:r>
              <a:rPr lang="en-US" sz="1400"/>
              <a:t>	</a:t>
            </a:r>
            <a:r>
              <a:rPr lang="en-US" sz="2000"/>
              <a:t>A quality control inspector at the Cocoa Fizz soft drink company has taken </a:t>
            </a:r>
            <a:r>
              <a:rPr lang="en-US" sz="2000" b="1"/>
              <a:t>three samples </a:t>
            </a:r>
            <a:r>
              <a:rPr lang="en-US" sz="2000"/>
              <a:t>with</a:t>
            </a:r>
            <a:r>
              <a:rPr lang="en-US" sz="2000" b="1"/>
              <a:t> four observations</a:t>
            </a:r>
            <a:r>
              <a:rPr lang="en-US" sz="2000"/>
              <a:t> each of the volume of bottles filled. If the </a:t>
            </a:r>
            <a:r>
              <a:rPr lang="en-US" sz="2000" b="1"/>
              <a:t>standard deviation</a:t>
            </a:r>
            <a:r>
              <a:rPr lang="en-US" sz="2000"/>
              <a:t> of the bottling operation is </a:t>
            </a:r>
            <a:r>
              <a:rPr lang="en-US" sz="2000" b="1"/>
              <a:t>.2 ounces</a:t>
            </a:r>
            <a:r>
              <a:rPr lang="en-US" sz="2000"/>
              <a:t>, use the data below to develop control charts with limits of</a:t>
            </a:r>
            <a:r>
              <a:rPr lang="en-US" sz="2000" b="1"/>
              <a:t> 3</a:t>
            </a:r>
            <a:r>
              <a:rPr lang="en-US" sz="2000"/>
              <a:t> standard deviations for the 16 oz. bottling operation.</a:t>
            </a:r>
          </a:p>
        </p:txBody>
      </p:sp>
      <p:graphicFrame>
        <p:nvGraphicFramePr>
          <p:cNvPr id="31858" name="Group 114"/>
          <p:cNvGraphicFramePr>
            <a:graphicFrameLocks noGrp="1"/>
          </p:cNvGraphicFramePr>
          <p:nvPr>
            <p:ph sz="half" idx="4294967295"/>
          </p:nvPr>
        </p:nvGraphicFramePr>
        <p:xfrm>
          <a:off x="2362200" y="3886200"/>
          <a:ext cx="4495800" cy="2204087"/>
        </p:xfrm>
        <a:graphic>
          <a:graphicData uri="http://schemas.openxmlformats.org/drawingml/2006/table">
            <a:tbl>
              <a:tblPr/>
              <a:tblGrid>
                <a:gridCol w="1476375"/>
                <a:gridCol w="962025"/>
                <a:gridCol w="1066800"/>
                <a:gridCol w="990600"/>
              </a:tblGrid>
              <a:tr h="3143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1" i="0" u="none" strike="noStrike" cap="none" normalizeH="0" baseline="0" smtClean="0">
                        <a:ln>
                          <a:noFill/>
                        </a:ln>
                        <a:solidFill>
                          <a:schemeClr val="tx1"/>
                        </a:solidFill>
                        <a:effectLst/>
                        <a:latin typeface="Tahom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Time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Time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Time 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9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1150938" y="457200"/>
            <a:ext cx="7793037" cy="1219200"/>
          </a:xfrm>
        </p:spPr>
        <p:txBody>
          <a:bodyPr>
            <a:normAutofit fontScale="90000"/>
          </a:bodyPr>
          <a:lstStyle/>
          <a:p>
            <a:r>
              <a:rPr lang="en-US" sz="3600"/>
              <a:t>Step 1:</a:t>
            </a:r>
            <a:br>
              <a:rPr lang="en-US" sz="3600"/>
            </a:br>
            <a:r>
              <a:rPr lang="en-US" sz="3600"/>
              <a:t>Calculate the Mean of Each Sample</a:t>
            </a:r>
          </a:p>
        </p:txBody>
      </p:sp>
      <p:sp>
        <p:nvSpPr>
          <p:cNvPr id="155651" name="Rectangle 3"/>
          <p:cNvSpPr>
            <a:spLocks noGrp="1" noChangeArrowheads="1"/>
          </p:cNvSpPr>
          <p:nvPr>
            <p:ph type="body" sz="half" idx="1"/>
          </p:nvPr>
        </p:nvSpPr>
        <p:spPr/>
        <p:txBody>
          <a:bodyPr/>
          <a:lstStyle/>
          <a:p>
            <a:pPr>
              <a:buFont typeface="Wingdings" pitchFamily="2" charset="2"/>
              <a:buNone/>
            </a:pPr>
            <a:r>
              <a:rPr lang="en-US" sz="1200"/>
              <a:t>	</a:t>
            </a:r>
            <a:endParaRPr lang="en-US" sz="1800"/>
          </a:p>
        </p:txBody>
      </p:sp>
      <p:graphicFrame>
        <p:nvGraphicFramePr>
          <p:cNvPr id="155731" name="Group 83"/>
          <p:cNvGraphicFramePr>
            <a:graphicFrameLocks noGrp="1"/>
          </p:cNvGraphicFramePr>
          <p:nvPr>
            <p:ph sz="half" idx="2"/>
          </p:nvPr>
        </p:nvGraphicFramePr>
        <p:xfrm>
          <a:off x="1905000" y="2514600"/>
          <a:ext cx="5181600" cy="2895602"/>
        </p:xfrm>
        <a:graphic>
          <a:graphicData uri="http://schemas.openxmlformats.org/drawingml/2006/table">
            <a:tbl>
              <a:tblPr/>
              <a:tblGrid>
                <a:gridCol w="1700213"/>
                <a:gridCol w="1111250"/>
                <a:gridCol w="1228725"/>
                <a:gridCol w="1141412"/>
              </a:tblGrid>
              <a:tr h="4333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1" i="0" u="none" strike="noStrike" cap="none" normalizeH="0" baseline="0" smtClean="0">
                        <a:ln>
                          <a:noFill/>
                        </a:ln>
                        <a:solidFill>
                          <a:schemeClr val="tx1"/>
                        </a:solidFill>
                        <a:effectLst/>
                        <a:latin typeface="Tahom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Time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Time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Time 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4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89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rgbClr val="006600"/>
                          </a:solidFill>
                          <a:effectLst/>
                          <a:latin typeface="Tahoma" charset="0"/>
                        </a:rPr>
                        <a:t>Sample means (X-bar)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smtClean="0">
                          <a:ln>
                            <a:noFill/>
                          </a:ln>
                          <a:solidFill>
                            <a:schemeClr val="folHlink"/>
                          </a:solidFill>
                          <a:effectLst/>
                          <a:latin typeface="Tahoma" charset="0"/>
                        </a:rPr>
                        <a:t>15.875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smtClean="0">
                          <a:ln>
                            <a:noFill/>
                          </a:ln>
                          <a:solidFill>
                            <a:schemeClr val="folHlink"/>
                          </a:solidFill>
                          <a:effectLst/>
                          <a:latin typeface="Tahoma" charset="0"/>
                        </a:rPr>
                        <a:t>15.975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smtClean="0">
                          <a:ln>
                            <a:noFill/>
                          </a:ln>
                          <a:solidFill>
                            <a:schemeClr val="folHlink"/>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1150938" y="457200"/>
            <a:ext cx="7793037" cy="1219200"/>
          </a:xfrm>
        </p:spPr>
        <p:txBody>
          <a:bodyPr>
            <a:normAutofit fontScale="90000"/>
          </a:bodyPr>
          <a:lstStyle/>
          <a:p>
            <a:r>
              <a:rPr lang="en-US" sz="3600"/>
              <a:t>Step 2: Calculate the Standard Deviation of the Sample Mean</a:t>
            </a:r>
          </a:p>
        </p:txBody>
      </p:sp>
      <p:sp>
        <p:nvSpPr>
          <p:cNvPr id="157699" name="Rectangle 3"/>
          <p:cNvSpPr>
            <a:spLocks noGrp="1" noChangeArrowheads="1"/>
          </p:cNvSpPr>
          <p:nvPr>
            <p:ph type="body" sz="half" idx="1"/>
          </p:nvPr>
        </p:nvSpPr>
        <p:spPr/>
        <p:txBody>
          <a:bodyPr/>
          <a:lstStyle/>
          <a:p>
            <a:pPr>
              <a:buFont typeface="Wingdings" pitchFamily="2" charset="2"/>
              <a:buNone/>
            </a:pPr>
            <a:r>
              <a:rPr lang="en-US" sz="1200"/>
              <a:t>	</a:t>
            </a:r>
            <a:endParaRPr lang="en-US" sz="1800"/>
          </a:p>
        </p:txBody>
      </p:sp>
      <p:sp>
        <p:nvSpPr>
          <p:cNvPr id="157738" name="Rectangle 42"/>
          <p:cNvSpPr>
            <a:spLocks noChangeArrowheads="1"/>
          </p:cNvSpPr>
          <p:nvPr/>
        </p:nvSpPr>
        <p:spPr bwMode="auto">
          <a:xfrm>
            <a:off x="1600200" y="2057400"/>
            <a:ext cx="4953000"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None/>
            </a:pPr>
            <a:endParaRPr lang="en-US" sz="20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000"/>
          </a:p>
        </p:txBody>
      </p:sp>
      <p:graphicFrame>
        <p:nvGraphicFramePr>
          <p:cNvPr id="157740" name="Object 44"/>
          <p:cNvGraphicFramePr>
            <a:graphicFrameLocks noChangeAspect="1"/>
          </p:cNvGraphicFramePr>
          <p:nvPr/>
        </p:nvGraphicFramePr>
        <p:xfrm>
          <a:off x="1600200" y="2667000"/>
          <a:ext cx="5867400" cy="1563688"/>
        </p:xfrm>
        <a:graphic>
          <a:graphicData uri="http://schemas.openxmlformats.org/presentationml/2006/ole">
            <p:oleObj spid="_x0000_s24578" name="Equation" r:id="rId3" imgW="1726920" imgH="431640" progId="">
              <p:embed/>
            </p:oleObj>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1150938" y="457200"/>
            <a:ext cx="7793037" cy="1219200"/>
          </a:xfrm>
        </p:spPr>
        <p:txBody>
          <a:bodyPr/>
          <a:lstStyle/>
          <a:p>
            <a:r>
              <a:rPr lang="en-US" sz="3600"/>
              <a:t>Step 3: Calculate CL, UCL, LCL</a:t>
            </a:r>
          </a:p>
        </p:txBody>
      </p:sp>
      <p:sp>
        <p:nvSpPr>
          <p:cNvPr id="159747" name="Rectangle 3"/>
          <p:cNvSpPr>
            <a:spLocks noGrp="1" noChangeArrowheads="1"/>
          </p:cNvSpPr>
          <p:nvPr>
            <p:ph type="body" sz="half" idx="1"/>
          </p:nvPr>
        </p:nvSpPr>
        <p:spPr/>
        <p:txBody>
          <a:bodyPr/>
          <a:lstStyle/>
          <a:p>
            <a:pPr>
              <a:buFont typeface="Wingdings" pitchFamily="2" charset="2"/>
              <a:buNone/>
            </a:pPr>
            <a:r>
              <a:rPr lang="en-US" sz="1200"/>
              <a:t>	</a:t>
            </a:r>
            <a:endParaRPr lang="en-US" sz="1800"/>
          </a:p>
        </p:txBody>
      </p:sp>
      <p:sp>
        <p:nvSpPr>
          <p:cNvPr id="159748" name="Rectangle 4"/>
          <p:cNvSpPr>
            <a:spLocks noChangeArrowheads="1"/>
          </p:cNvSpPr>
          <p:nvPr/>
        </p:nvSpPr>
        <p:spPr bwMode="auto">
          <a:xfrm>
            <a:off x="1600200" y="2057400"/>
            <a:ext cx="4953000"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None/>
            </a:pPr>
            <a:endParaRPr lang="en-US" sz="20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000"/>
          </a:p>
        </p:txBody>
      </p:sp>
      <p:sp>
        <p:nvSpPr>
          <p:cNvPr id="159751" name="Rectangle 7"/>
          <p:cNvSpPr>
            <a:spLocks noChangeArrowheads="1"/>
          </p:cNvSpPr>
          <p:nvPr/>
        </p:nvSpPr>
        <p:spPr bwMode="auto">
          <a:xfrm>
            <a:off x="685800" y="2209800"/>
            <a:ext cx="7620000"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Char char="n"/>
            </a:pPr>
            <a:r>
              <a:rPr lang="en-US" sz="2000" b="1">
                <a:solidFill>
                  <a:schemeClr val="folHlink"/>
                </a:solidFill>
              </a:rPr>
              <a:t>Center line (x-double bar):</a:t>
            </a:r>
          </a:p>
          <a:p>
            <a:pPr marL="342900" indent="-342900" eaLnBrk="1" hangingPunct="1">
              <a:spcBef>
                <a:spcPct val="20000"/>
              </a:spcBef>
              <a:buClr>
                <a:schemeClr val="folHlink"/>
              </a:buClr>
              <a:buSzPct val="60000"/>
              <a:buFont typeface="Wingdings" pitchFamily="2" charset="2"/>
              <a:buNone/>
            </a:pPr>
            <a:endParaRPr lang="en-US" sz="20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Char char="n"/>
            </a:pPr>
            <a:r>
              <a:rPr lang="en-US" sz="2000" b="1">
                <a:solidFill>
                  <a:schemeClr val="folHlink"/>
                </a:solidFill>
              </a:rPr>
              <a:t>Control limits for ±3</a:t>
            </a:r>
            <a:r>
              <a:rPr lang="el-GR" sz="2000" b="1">
                <a:solidFill>
                  <a:schemeClr val="folHlink"/>
                </a:solidFill>
              </a:rPr>
              <a:t>σ</a:t>
            </a:r>
            <a:r>
              <a:rPr lang="en-US" sz="2000" b="1">
                <a:solidFill>
                  <a:schemeClr val="folHlink"/>
                </a:solidFill>
              </a:rPr>
              <a:t> limits (z = 3):</a:t>
            </a:r>
          </a:p>
          <a:p>
            <a:pPr marL="342900" indent="-342900" eaLnBrk="1" hangingPunct="1">
              <a:spcBef>
                <a:spcPct val="20000"/>
              </a:spcBef>
              <a:buClr>
                <a:schemeClr val="folHlink"/>
              </a:buClr>
              <a:buSzPct val="60000"/>
              <a:buFont typeface="Wingdings" pitchFamily="2" charset="2"/>
              <a:buNone/>
            </a:pPr>
            <a:endParaRPr lang="en-US" sz="2000"/>
          </a:p>
        </p:txBody>
      </p:sp>
      <p:graphicFrame>
        <p:nvGraphicFramePr>
          <p:cNvPr id="159752" name="Object 8"/>
          <p:cNvGraphicFramePr>
            <a:graphicFrameLocks noGrp="1" noChangeAspect="1"/>
          </p:cNvGraphicFramePr>
          <p:nvPr>
            <p:ph sz="quarter" idx="2"/>
          </p:nvPr>
        </p:nvGraphicFramePr>
        <p:xfrm>
          <a:off x="762000" y="2667000"/>
          <a:ext cx="7135813" cy="949325"/>
        </p:xfrm>
        <a:graphic>
          <a:graphicData uri="http://schemas.openxmlformats.org/presentationml/2006/ole">
            <p:oleObj spid="_x0000_s25602" name="Equation" r:id="rId3" imgW="2958840" imgH="393480" progId="">
              <p:embed/>
            </p:oleObj>
          </a:graphicData>
        </a:graphic>
      </p:graphicFrame>
      <p:graphicFrame>
        <p:nvGraphicFramePr>
          <p:cNvPr id="159753" name="Object 9"/>
          <p:cNvGraphicFramePr>
            <a:graphicFrameLocks noChangeAspect="1"/>
          </p:cNvGraphicFramePr>
          <p:nvPr/>
        </p:nvGraphicFramePr>
        <p:xfrm>
          <a:off x="762000" y="4419600"/>
          <a:ext cx="6840538" cy="1328738"/>
        </p:xfrm>
        <a:graphic>
          <a:graphicData uri="http://schemas.openxmlformats.org/presentationml/2006/ole">
            <p:oleObj spid="_x0000_s25603" name="Equation" r:id="rId4" imgW="3200400" imgH="583920" progId="">
              <p:embed/>
            </p:oleObj>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IOM(Institute of medicine) definition of Quality</a:t>
            </a:r>
            <a:endParaRPr lang="en-US" dirty="0"/>
          </a:p>
        </p:txBody>
      </p:sp>
      <p:sp>
        <p:nvSpPr>
          <p:cNvPr id="3" name="Content Placeholder 2"/>
          <p:cNvSpPr>
            <a:spLocks noGrp="1"/>
          </p:cNvSpPr>
          <p:nvPr>
            <p:ph sz="quarter" idx="1"/>
          </p:nvPr>
        </p:nvSpPr>
        <p:spPr/>
        <p:txBody>
          <a:bodyPr>
            <a:normAutofit/>
          </a:bodyPr>
          <a:lstStyle/>
          <a:p>
            <a:r>
              <a:rPr lang="en-US" sz="3600" dirty="0" smtClean="0"/>
              <a:t>Healthcare quality The degree to which health services for individuals and populations increase the likelihood of desired health outcomes and	are consistent with current professional knowledge</a:t>
            </a:r>
          </a:p>
          <a:p>
            <a:endParaRPr lang="en-US" sz="36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sz="3600"/>
              <a:t>Step 4: Draw the Chart</a:t>
            </a:r>
          </a:p>
        </p:txBody>
      </p:sp>
      <p:pic>
        <p:nvPicPr>
          <p:cNvPr id="70660" name="Picture 4" descr="w0138-n"/>
          <p:cNvPicPr>
            <a:picLocks noChangeAspect="1" noChangeArrowheads="1"/>
          </p:cNvPicPr>
          <p:nvPr/>
        </p:nvPicPr>
        <p:blipFill>
          <a:blip r:embed="rId2" cstate="print"/>
          <a:srcRect/>
          <a:stretch>
            <a:fillRect/>
          </a:stretch>
        </p:blipFill>
        <p:spPr bwMode="auto">
          <a:xfrm>
            <a:off x="1371600" y="2057400"/>
            <a:ext cx="6858000" cy="4038600"/>
          </a:xfrm>
          <a:prstGeom prst="rect">
            <a:avLst/>
          </a:prstGeom>
          <a:noFill/>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z="3600"/>
              <a:t>An Alternative Method for the X-bar Chart Using R-bar and the A</a:t>
            </a:r>
            <a:r>
              <a:rPr lang="en-US" sz="2400" b="1"/>
              <a:t>2</a:t>
            </a:r>
            <a:r>
              <a:rPr lang="en-US" sz="3600"/>
              <a:t> Factor</a:t>
            </a:r>
          </a:p>
        </p:txBody>
      </p:sp>
      <p:sp>
        <p:nvSpPr>
          <p:cNvPr id="67592" name="Rectangle 8"/>
          <p:cNvSpPr>
            <a:spLocks noGrp="1" noChangeArrowheads="1"/>
          </p:cNvSpPr>
          <p:nvPr>
            <p:ph type="body" sz="half" idx="1"/>
          </p:nvPr>
        </p:nvSpPr>
        <p:spPr>
          <a:xfrm>
            <a:off x="228600" y="2438400"/>
            <a:ext cx="4191000" cy="4114800"/>
          </a:xfrm>
          <a:noFill/>
          <a:ln/>
        </p:spPr>
        <p:txBody>
          <a:bodyPr/>
          <a:lstStyle/>
          <a:p>
            <a:pPr>
              <a:buFont typeface="Wingdings" pitchFamily="2" charset="2"/>
              <a:buNone/>
            </a:pPr>
            <a:r>
              <a:rPr lang="en-US" sz="2000" b="1">
                <a:solidFill>
                  <a:schemeClr val="folHlink"/>
                </a:solidFill>
              </a:rPr>
              <a:t>	</a:t>
            </a:r>
            <a:r>
              <a:rPr lang="en-US" sz="2400" b="1">
                <a:solidFill>
                  <a:schemeClr val="folHlink"/>
                </a:solidFill>
              </a:rPr>
              <a:t>Use this method when sigma for the process distribution is not known. Use factor A2 from Table 6.1</a:t>
            </a:r>
          </a:p>
        </p:txBody>
      </p:sp>
      <p:sp>
        <p:nvSpPr>
          <p:cNvPr id="67593" name="Rectangle 9"/>
          <p:cNvSpPr>
            <a:spLocks noChangeArrowheads="1"/>
          </p:cNvSpPr>
          <p:nvPr/>
        </p:nvSpPr>
        <p:spPr bwMode="auto">
          <a:xfrm>
            <a:off x="4572000" y="2017713"/>
            <a:ext cx="4383088"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None/>
            </a:pPr>
            <a:endParaRPr lang="en-US">
              <a:solidFill>
                <a:schemeClr val="folHlink"/>
              </a:solidFill>
            </a:endParaRPr>
          </a:p>
        </p:txBody>
      </p:sp>
      <p:grpSp>
        <p:nvGrpSpPr>
          <p:cNvPr id="2" name="Group 10"/>
          <p:cNvGrpSpPr>
            <a:grpSpLocks noChangeAspect="1"/>
          </p:cNvGrpSpPr>
          <p:nvPr/>
        </p:nvGrpSpPr>
        <p:grpSpPr bwMode="auto">
          <a:xfrm>
            <a:off x="4572000" y="2133600"/>
            <a:ext cx="4114800" cy="4267200"/>
            <a:chOff x="720" y="1152"/>
            <a:chExt cx="4378" cy="2714"/>
          </a:xfrm>
        </p:grpSpPr>
        <p:sp>
          <p:nvSpPr>
            <p:cNvPr id="67595" name="AutoShape 11"/>
            <p:cNvSpPr>
              <a:spLocks noChangeAspect="1" noChangeArrowheads="1" noTextEdit="1"/>
            </p:cNvSpPr>
            <p:nvPr/>
          </p:nvSpPr>
          <p:spPr bwMode="auto">
            <a:xfrm>
              <a:off x="720" y="1152"/>
              <a:ext cx="4368" cy="2704"/>
            </a:xfrm>
            <a:prstGeom prst="rect">
              <a:avLst/>
            </a:prstGeom>
            <a:noFill/>
            <a:ln w="9525">
              <a:noFill/>
              <a:miter lim="800000"/>
              <a:headEnd/>
              <a:tailEnd/>
            </a:ln>
          </p:spPr>
          <p:txBody>
            <a:bodyPr/>
            <a:lstStyle/>
            <a:p>
              <a:endParaRPr lang="en-US"/>
            </a:p>
          </p:txBody>
        </p:sp>
        <p:sp>
          <p:nvSpPr>
            <p:cNvPr id="67596" name="Rectangle 12"/>
            <p:cNvSpPr>
              <a:spLocks noChangeArrowheads="1"/>
            </p:cNvSpPr>
            <p:nvPr/>
          </p:nvSpPr>
          <p:spPr bwMode="auto">
            <a:xfrm>
              <a:off x="720" y="1152"/>
              <a:ext cx="4368" cy="347"/>
            </a:xfrm>
            <a:prstGeom prst="rect">
              <a:avLst/>
            </a:prstGeom>
            <a:solidFill>
              <a:srgbClr val="FF9900"/>
            </a:solidFill>
            <a:ln w="9525">
              <a:noFill/>
              <a:miter lim="800000"/>
              <a:headEnd/>
              <a:tailEnd/>
            </a:ln>
          </p:spPr>
          <p:txBody>
            <a:bodyPr/>
            <a:lstStyle/>
            <a:p>
              <a:endParaRPr lang="en-US"/>
            </a:p>
          </p:txBody>
        </p:sp>
        <p:sp>
          <p:nvSpPr>
            <p:cNvPr id="67597" name="Rectangle 13"/>
            <p:cNvSpPr>
              <a:spLocks noChangeArrowheads="1"/>
            </p:cNvSpPr>
            <p:nvPr/>
          </p:nvSpPr>
          <p:spPr bwMode="auto">
            <a:xfrm>
              <a:off x="720" y="1489"/>
              <a:ext cx="4368" cy="2367"/>
            </a:xfrm>
            <a:prstGeom prst="rect">
              <a:avLst/>
            </a:prstGeom>
            <a:solidFill>
              <a:srgbClr val="FFCC99"/>
            </a:solidFill>
            <a:ln w="9525">
              <a:noFill/>
              <a:miter lim="800000"/>
              <a:headEnd/>
              <a:tailEnd/>
            </a:ln>
          </p:spPr>
          <p:txBody>
            <a:bodyPr/>
            <a:lstStyle/>
            <a:p>
              <a:endParaRPr lang="en-US"/>
            </a:p>
          </p:txBody>
        </p:sp>
        <p:sp>
          <p:nvSpPr>
            <p:cNvPr id="67598" name="Rectangle 14"/>
            <p:cNvSpPr>
              <a:spLocks noChangeArrowheads="1"/>
            </p:cNvSpPr>
            <p:nvPr/>
          </p:nvSpPr>
          <p:spPr bwMode="auto">
            <a:xfrm>
              <a:off x="1988" y="1162"/>
              <a:ext cx="1141" cy="97"/>
            </a:xfrm>
            <a:prstGeom prst="rect">
              <a:avLst/>
            </a:prstGeom>
            <a:noFill/>
            <a:ln w="9525">
              <a:noFill/>
              <a:miter lim="800000"/>
              <a:headEnd/>
              <a:tailEnd/>
            </a:ln>
          </p:spPr>
          <p:txBody>
            <a:bodyPr wrap="none" lIns="0" tIns="0" rIns="0" bIns="0">
              <a:spAutoFit/>
            </a:bodyPr>
            <a:lstStyle/>
            <a:p>
              <a:pPr eaLnBrk="1" hangingPunct="1"/>
              <a:r>
                <a:rPr lang="en-US" sz="1000" b="1">
                  <a:solidFill>
                    <a:srgbClr val="FFFFFF"/>
                  </a:solidFill>
                  <a:latin typeface="Arial" charset="0"/>
                </a:rPr>
                <a:t>Factor for x-Chart</a:t>
              </a:r>
              <a:endParaRPr lang="en-US" sz="1000">
                <a:latin typeface="Times New Roman" charset="0"/>
              </a:endParaRPr>
            </a:p>
          </p:txBody>
        </p:sp>
        <p:sp>
          <p:nvSpPr>
            <p:cNvPr id="67599" name="Rectangle 15"/>
            <p:cNvSpPr>
              <a:spLocks noChangeArrowheads="1"/>
            </p:cNvSpPr>
            <p:nvPr/>
          </p:nvSpPr>
          <p:spPr bwMode="auto">
            <a:xfrm>
              <a:off x="2453" y="1330"/>
              <a:ext cx="275" cy="155"/>
            </a:xfrm>
            <a:prstGeom prst="rect">
              <a:avLst/>
            </a:prstGeom>
            <a:noFill/>
            <a:ln w="9525">
              <a:noFill/>
              <a:miter lim="800000"/>
              <a:headEnd/>
              <a:tailEnd/>
            </a:ln>
          </p:spPr>
          <p:txBody>
            <a:bodyPr wrap="none" lIns="0" tIns="0" rIns="0" bIns="0">
              <a:spAutoFit/>
            </a:bodyPr>
            <a:lstStyle/>
            <a:p>
              <a:pPr eaLnBrk="1" hangingPunct="1"/>
              <a:r>
                <a:rPr lang="en-US" sz="1600" b="1">
                  <a:solidFill>
                    <a:srgbClr val="FFFFFF"/>
                  </a:solidFill>
                  <a:latin typeface="Arial" charset="0"/>
                </a:rPr>
                <a:t>A2</a:t>
              </a:r>
              <a:endParaRPr lang="en-US" sz="2400">
                <a:latin typeface="Times New Roman" charset="0"/>
              </a:endParaRPr>
            </a:p>
          </p:txBody>
        </p:sp>
        <p:sp>
          <p:nvSpPr>
            <p:cNvPr id="67600" name="Rectangle 16"/>
            <p:cNvSpPr>
              <a:spLocks noChangeArrowheads="1"/>
            </p:cNvSpPr>
            <p:nvPr/>
          </p:nvSpPr>
          <p:spPr bwMode="auto">
            <a:xfrm>
              <a:off x="3576" y="1330"/>
              <a:ext cx="275" cy="155"/>
            </a:xfrm>
            <a:prstGeom prst="rect">
              <a:avLst/>
            </a:prstGeom>
            <a:noFill/>
            <a:ln w="9525">
              <a:noFill/>
              <a:miter lim="800000"/>
              <a:headEnd/>
              <a:tailEnd/>
            </a:ln>
          </p:spPr>
          <p:txBody>
            <a:bodyPr wrap="none" lIns="0" tIns="0" rIns="0" bIns="0">
              <a:spAutoFit/>
            </a:bodyPr>
            <a:lstStyle/>
            <a:p>
              <a:pPr eaLnBrk="1" hangingPunct="1"/>
              <a:r>
                <a:rPr lang="en-US" sz="1600" b="1">
                  <a:solidFill>
                    <a:srgbClr val="FFFFFF"/>
                  </a:solidFill>
                  <a:latin typeface="Arial" charset="0"/>
                </a:rPr>
                <a:t>D3</a:t>
              </a:r>
              <a:endParaRPr lang="en-US" sz="2400">
                <a:latin typeface="Times New Roman" charset="0"/>
              </a:endParaRPr>
            </a:p>
          </p:txBody>
        </p:sp>
        <p:sp>
          <p:nvSpPr>
            <p:cNvPr id="67601" name="Rectangle 17"/>
            <p:cNvSpPr>
              <a:spLocks noChangeArrowheads="1"/>
            </p:cNvSpPr>
            <p:nvPr/>
          </p:nvSpPr>
          <p:spPr bwMode="auto">
            <a:xfrm>
              <a:off x="4530" y="1330"/>
              <a:ext cx="276" cy="155"/>
            </a:xfrm>
            <a:prstGeom prst="rect">
              <a:avLst/>
            </a:prstGeom>
            <a:noFill/>
            <a:ln w="9525">
              <a:noFill/>
              <a:miter lim="800000"/>
              <a:headEnd/>
              <a:tailEnd/>
            </a:ln>
          </p:spPr>
          <p:txBody>
            <a:bodyPr wrap="none" lIns="0" tIns="0" rIns="0" bIns="0">
              <a:spAutoFit/>
            </a:bodyPr>
            <a:lstStyle/>
            <a:p>
              <a:pPr eaLnBrk="1" hangingPunct="1"/>
              <a:r>
                <a:rPr lang="en-US" sz="1600" b="1">
                  <a:solidFill>
                    <a:srgbClr val="FFFFFF"/>
                  </a:solidFill>
                  <a:latin typeface="Arial" charset="0"/>
                </a:rPr>
                <a:t>D4</a:t>
              </a:r>
              <a:endParaRPr lang="en-US" sz="2400">
                <a:latin typeface="Times New Roman" charset="0"/>
              </a:endParaRPr>
            </a:p>
          </p:txBody>
        </p:sp>
        <p:sp>
          <p:nvSpPr>
            <p:cNvPr id="67602" name="Rectangle 18"/>
            <p:cNvSpPr>
              <a:spLocks noChangeArrowheads="1"/>
            </p:cNvSpPr>
            <p:nvPr/>
          </p:nvSpPr>
          <p:spPr bwMode="auto">
            <a:xfrm>
              <a:off x="1274" y="1499"/>
              <a:ext cx="12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2</a:t>
              </a:r>
              <a:endParaRPr lang="en-US" sz="2400">
                <a:latin typeface="Times New Roman" charset="0"/>
              </a:endParaRPr>
            </a:p>
          </p:txBody>
        </p:sp>
        <p:sp>
          <p:nvSpPr>
            <p:cNvPr id="67603" name="Rectangle 19"/>
            <p:cNvSpPr>
              <a:spLocks noChangeArrowheads="1"/>
            </p:cNvSpPr>
            <p:nvPr/>
          </p:nvSpPr>
          <p:spPr bwMode="auto">
            <a:xfrm>
              <a:off x="2414" y="1499"/>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1.88</a:t>
              </a:r>
              <a:endParaRPr lang="en-US" sz="2400">
                <a:latin typeface="Times New Roman" charset="0"/>
              </a:endParaRPr>
            </a:p>
          </p:txBody>
        </p:sp>
        <p:sp>
          <p:nvSpPr>
            <p:cNvPr id="67604" name="Rectangle 20"/>
            <p:cNvSpPr>
              <a:spLocks noChangeArrowheads="1"/>
            </p:cNvSpPr>
            <p:nvPr/>
          </p:nvSpPr>
          <p:spPr bwMode="auto">
            <a:xfrm>
              <a:off x="3532" y="1499"/>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0.00</a:t>
              </a:r>
              <a:endParaRPr lang="en-US" sz="2400">
                <a:latin typeface="Times New Roman" charset="0"/>
              </a:endParaRPr>
            </a:p>
          </p:txBody>
        </p:sp>
        <p:sp>
          <p:nvSpPr>
            <p:cNvPr id="67605" name="Rectangle 21"/>
            <p:cNvSpPr>
              <a:spLocks noChangeArrowheads="1"/>
            </p:cNvSpPr>
            <p:nvPr/>
          </p:nvSpPr>
          <p:spPr bwMode="auto">
            <a:xfrm>
              <a:off x="4481" y="1499"/>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3.27</a:t>
              </a:r>
              <a:endParaRPr lang="en-US" sz="2400">
                <a:latin typeface="Times New Roman" charset="0"/>
              </a:endParaRPr>
            </a:p>
          </p:txBody>
        </p:sp>
        <p:sp>
          <p:nvSpPr>
            <p:cNvPr id="67606" name="Rectangle 22"/>
            <p:cNvSpPr>
              <a:spLocks noChangeArrowheads="1"/>
            </p:cNvSpPr>
            <p:nvPr/>
          </p:nvSpPr>
          <p:spPr bwMode="auto">
            <a:xfrm>
              <a:off x="1274" y="1668"/>
              <a:ext cx="12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3</a:t>
              </a:r>
              <a:endParaRPr lang="en-US" sz="2400">
                <a:latin typeface="Times New Roman" charset="0"/>
              </a:endParaRPr>
            </a:p>
          </p:txBody>
        </p:sp>
        <p:sp>
          <p:nvSpPr>
            <p:cNvPr id="67607" name="Rectangle 23"/>
            <p:cNvSpPr>
              <a:spLocks noChangeArrowheads="1"/>
            </p:cNvSpPr>
            <p:nvPr/>
          </p:nvSpPr>
          <p:spPr bwMode="auto">
            <a:xfrm>
              <a:off x="2414" y="1668"/>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1.02</a:t>
              </a:r>
              <a:endParaRPr lang="en-US" sz="2400">
                <a:latin typeface="Times New Roman" charset="0"/>
              </a:endParaRPr>
            </a:p>
          </p:txBody>
        </p:sp>
        <p:sp>
          <p:nvSpPr>
            <p:cNvPr id="67608" name="Rectangle 24"/>
            <p:cNvSpPr>
              <a:spLocks noChangeArrowheads="1"/>
            </p:cNvSpPr>
            <p:nvPr/>
          </p:nvSpPr>
          <p:spPr bwMode="auto">
            <a:xfrm>
              <a:off x="3532" y="1668"/>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0.00</a:t>
              </a:r>
              <a:endParaRPr lang="en-US" sz="2400">
                <a:latin typeface="Times New Roman" charset="0"/>
              </a:endParaRPr>
            </a:p>
          </p:txBody>
        </p:sp>
        <p:sp>
          <p:nvSpPr>
            <p:cNvPr id="67609" name="Rectangle 25"/>
            <p:cNvSpPr>
              <a:spLocks noChangeArrowheads="1"/>
            </p:cNvSpPr>
            <p:nvPr/>
          </p:nvSpPr>
          <p:spPr bwMode="auto">
            <a:xfrm>
              <a:off x="4481" y="1668"/>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2.57</a:t>
              </a:r>
              <a:endParaRPr lang="en-US" sz="2400">
                <a:latin typeface="Times New Roman" charset="0"/>
              </a:endParaRPr>
            </a:p>
          </p:txBody>
        </p:sp>
        <p:sp>
          <p:nvSpPr>
            <p:cNvPr id="67610" name="Rectangle 26"/>
            <p:cNvSpPr>
              <a:spLocks noChangeArrowheads="1"/>
            </p:cNvSpPr>
            <p:nvPr/>
          </p:nvSpPr>
          <p:spPr bwMode="auto">
            <a:xfrm>
              <a:off x="1274" y="1835"/>
              <a:ext cx="12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4</a:t>
              </a:r>
              <a:endParaRPr lang="en-US" sz="2400">
                <a:latin typeface="Times New Roman" charset="0"/>
              </a:endParaRPr>
            </a:p>
          </p:txBody>
        </p:sp>
        <p:sp>
          <p:nvSpPr>
            <p:cNvPr id="67611" name="Rectangle 27"/>
            <p:cNvSpPr>
              <a:spLocks noChangeArrowheads="1"/>
            </p:cNvSpPr>
            <p:nvPr/>
          </p:nvSpPr>
          <p:spPr bwMode="auto">
            <a:xfrm>
              <a:off x="2414" y="1835"/>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0.73</a:t>
              </a:r>
              <a:endParaRPr lang="en-US" sz="2400">
                <a:latin typeface="Times New Roman" charset="0"/>
              </a:endParaRPr>
            </a:p>
          </p:txBody>
        </p:sp>
        <p:sp>
          <p:nvSpPr>
            <p:cNvPr id="67612" name="Rectangle 28"/>
            <p:cNvSpPr>
              <a:spLocks noChangeArrowheads="1"/>
            </p:cNvSpPr>
            <p:nvPr/>
          </p:nvSpPr>
          <p:spPr bwMode="auto">
            <a:xfrm>
              <a:off x="3532" y="1835"/>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0.00</a:t>
              </a:r>
              <a:endParaRPr lang="en-US" sz="2400">
                <a:latin typeface="Times New Roman" charset="0"/>
              </a:endParaRPr>
            </a:p>
          </p:txBody>
        </p:sp>
        <p:sp>
          <p:nvSpPr>
            <p:cNvPr id="67613" name="Rectangle 29"/>
            <p:cNvSpPr>
              <a:spLocks noChangeArrowheads="1"/>
            </p:cNvSpPr>
            <p:nvPr/>
          </p:nvSpPr>
          <p:spPr bwMode="auto">
            <a:xfrm>
              <a:off x="4481" y="1835"/>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2.28</a:t>
              </a:r>
              <a:endParaRPr lang="en-US" sz="2400">
                <a:latin typeface="Times New Roman" charset="0"/>
              </a:endParaRPr>
            </a:p>
          </p:txBody>
        </p:sp>
        <p:sp>
          <p:nvSpPr>
            <p:cNvPr id="67614" name="Rectangle 30"/>
            <p:cNvSpPr>
              <a:spLocks noChangeArrowheads="1"/>
            </p:cNvSpPr>
            <p:nvPr/>
          </p:nvSpPr>
          <p:spPr bwMode="auto">
            <a:xfrm>
              <a:off x="1274" y="2004"/>
              <a:ext cx="12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5</a:t>
              </a:r>
              <a:endParaRPr lang="en-US" sz="2400">
                <a:latin typeface="Times New Roman" charset="0"/>
              </a:endParaRPr>
            </a:p>
          </p:txBody>
        </p:sp>
        <p:sp>
          <p:nvSpPr>
            <p:cNvPr id="67615" name="Rectangle 31"/>
            <p:cNvSpPr>
              <a:spLocks noChangeArrowheads="1"/>
            </p:cNvSpPr>
            <p:nvPr/>
          </p:nvSpPr>
          <p:spPr bwMode="auto">
            <a:xfrm>
              <a:off x="2414" y="2004"/>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0.58</a:t>
              </a:r>
              <a:endParaRPr lang="en-US" sz="2400">
                <a:latin typeface="Times New Roman" charset="0"/>
              </a:endParaRPr>
            </a:p>
          </p:txBody>
        </p:sp>
        <p:sp>
          <p:nvSpPr>
            <p:cNvPr id="67616" name="Rectangle 32"/>
            <p:cNvSpPr>
              <a:spLocks noChangeArrowheads="1"/>
            </p:cNvSpPr>
            <p:nvPr/>
          </p:nvSpPr>
          <p:spPr bwMode="auto">
            <a:xfrm>
              <a:off x="3532" y="2004"/>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0.00</a:t>
              </a:r>
              <a:endParaRPr lang="en-US" sz="2400">
                <a:latin typeface="Times New Roman" charset="0"/>
              </a:endParaRPr>
            </a:p>
          </p:txBody>
        </p:sp>
        <p:sp>
          <p:nvSpPr>
            <p:cNvPr id="67617" name="Rectangle 33"/>
            <p:cNvSpPr>
              <a:spLocks noChangeArrowheads="1"/>
            </p:cNvSpPr>
            <p:nvPr/>
          </p:nvSpPr>
          <p:spPr bwMode="auto">
            <a:xfrm>
              <a:off x="4481" y="2004"/>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2.11</a:t>
              </a:r>
              <a:endParaRPr lang="en-US" sz="2400">
                <a:latin typeface="Times New Roman" charset="0"/>
              </a:endParaRPr>
            </a:p>
          </p:txBody>
        </p:sp>
        <p:sp>
          <p:nvSpPr>
            <p:cNvPr id="67618" name="Rectangle 34"/>
            <p:cNvSpPr>
              <a:spLocks noChangeArrowheads="1"/>
            </p:cNvSpPr>
            <p:nvPr/>
          </p:nvSpPr>
          <p:spPr bwMode="auto">
            <a:xfrm>
              <a:off x="1274" y="2171"/>
              <a:ext cx="12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6</a:t>
              </a:r>
              <a:endParaRPr lang="en-US" sz="2400">
                <a:latin typeface="Times New Roman" charset="0"/>
              </a:endParaRPr>
            </a:p>
          </p:txBody>
        </p:sp>
        <p:sp>
          <p:nvSpPr>
            <p:cNvPr id="67619" name="Rectangle 35"/>
            <p:cNvSpPr>
              <a:spLocks noChangeArrowheads="1"/>
            </p:cNvSpPr>
            <p:nvPr/>
          </p:nvSpPr>
          <p:spPr bwMode="auto">
            <a:xfrm>
              <a:off x="2414" y="2171"/>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0.48</a:t>
              </a:r>
              <a:endParaRPr lang="en-US" sz="2400">
                <a:latin typeface="Times New Roman" charset="0"/>
              </a:endParaRPr>
            </a:p>
          </p:txBody>
        </p:sp>
        <p:sp>
          <p:nvSpPr>
            <p:cNvPr id="67620" name="Rectangle 36"/>
            <p:cNvSpPr>
              <a:spLocks noChangeArrowheads="1"/>
            </p:cNvSpPr>
            <p:nvPr/>
          </p:nvSpPr>
          <p:spPr bwMode="auto">
            <a:xfrm>
              <a:off x="3532" y="2171"/>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0.00</a:t>
              </a:r>
              <a:endParaRPr lang="en-US" sz="2400">
                <a:latin typeface="Times New Roman" charset="0"/>
              </a:endParaRPr>
            </a:p>
          </p:txBody>
        </p:sp>
        <p:sp>
          <p:nvSpPr>
            <p:cNvPr id="67621" name="Rectangle 37"/>
            <p:cNvSpPr>
              <a:spLocks noChangeArrowheads="1"/>
            </p:cNvSpPr>
            <p:nvPr/>
          </p:nvSpPr>
          <p:spPr bwMode="auto">
            <a:xfrm>
              <a:off x="4481" y="2171"/>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2.00</a:t>
              </a:r>
              <a:endParaRPr lang="en-US" sz="2400">
                <a:latin typeface="Times New Roman" charset="0"/>
              </a:endParaRPr>
            </a:p>
          </p:txBody>
        </p:sp>
        <p:sp>
          <p:nvSpPr>
            <p:cNvPr id="67622" name="Rectangle 38"/>
            <p:cNvSpPr>
              <a:spLocks noChangeArrowheads="1"/>
            </p:cNvSpPr>
            <p:nvPr/>
          </p:nvSpPr>
          <p:spPr bwMode="auto">
            <a:xfrm>
              <a:off x="1274" y="2342"/>
              <a:ext cx="12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7</a:t>
              </a:r>
              <a:endParaRPr lang="en-US" sz="2400">
                <a:latin typeface="Times New Roman" charset="0"/>
              </a:endParaRPr>
            </a:p>
          </p:txBody>
        </p:sp>
        <p:sp>
          <p:nvSpPr>
            <p:cNvPr id="67623" name="Rectangle 39"/>
            <p:cNvSpPr>
              <a:spLocks noChangeArrowheads="1"/>
            </p:cNvSpPr>
            <p:nvPr/>
          </p:nvSpPr>
          <p:spPr bwMode="auto">
            <a:xfrm>
              <a:off x="2414" y="2342"/>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0.42</a:t>
              </a:r>
              <a:endParaRPr lang="en-US" sz="2400">
                <a:latin typeface="Times New Roman" charset="0"/>
              </a:endParaRPr>
            </a:p>
          </p:txBody>
        </p:sp>
        <p:sp>
          <p:nvSpPr>
            <p:cNvPr id="67624" name="Rectangle 40"/>
            <p:cNvSpPr>
              <a:spLocks noChangeArrowheads="1"/>
            </p:cNvSpPr>
            <p:nvPr/>
          </p:nvSpPr>
          <p:spPr bwMode="auto">
            <a:xfrm>
              <a:off x="3532" y="2342"/>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0.08</a:t>
              </a:r>
              <a:endParaRPr lang="en-US" sz="2400">
                <a:latin typeface="Times New Roman" charset="0"/>
              </a:endParaRPr>
            </a:p>
          </p:txBody>
        </p:sp>
        <p:sp>
          <p:nvSpPr>
            <p:cNvPr id="67625" name="Rectangle 41"/>
            <p:cNvSpPr>
              <a:spLocks noChangeArrowheads="1"/>
            </p:cNvSpPr>
            <p:nvPr/>
          </p:nvSpPr>
          <p:spPr bwMode="auto">
            <a:xfrm>
              <a:off x="4482" y="2342"/>
              <a:ext cx="449" cy="156"/>
            </a:xfrm>
            <a:prstGeom prst="rect">
              <a:avLst/>
            </a:prstGeom>
            <a:noFill/>
            <a:ln w="9525">
              <a:noFill/>
              <a:miter lim="800000"/>
              <a:headEnd/>
              <a:tailEnd/>
            </a:ln>
          </p:spPr>
          <p:txBody>
            <a:bodyPr lIns="0" tIns="0" rIns="0" bIns="0">
              <a:spAutoFit/>
            </a:bodyPr>
            <a:lstStyle/>
            <a:p>
              <a:pPr eaLnBrk="1" hangingPunct="1"/>
              <a:r>
                <a:rPr lang="en-US" sz="1600">
                  <a:solidFill>
                    <a:srgbClr val="000000"/>
                  </a:solidFill>
                  <a:latin typeface="Arial" charset="0"/>
                </a:rPr>
                <a:t>1.92</a:t>
              </a:r>
              <a:endParaRPr lang="en-US" sz="2400">
                <a:latin typeface="Times New Roman" charset="0"/>
              </a:endParaRPr>
            </a:p>
          </p:txBody>
        </p:sp>
        <p:sp>
          <p:nvSpPr>
            <p:cNvPr id="67626" name="Rectangle 42"/>
            <p:cNvSpPr>
              <a:spLocks noChangeArrowheads="1"/>
            </p:cNvSpPr>
            <p:nvPr/>
          </p:nvSpPr>
          <p:spPr bwMode="auto">
            <a:xfrm>
              <a:off x="1274" y="2510"/>
              <a:ext cx="12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8</a:t>
              </a:r>
              <a:endParaRPr lang="en-US" sz="2400">
                <a:latin typeface="Times New Roman" charset="0"/>
              </a:endParaRPr>
            </a:p>
          </p:txBody>
        </p:sp>
        <p:sp>
          <p:nvSpPr>
            <p:cNvPr id="67627" name="Rectangle 43"/>
            <p:cNvSpPr>
              <a:spLocks noChangeArrowheads="1"/>
            </p:cNvSpPr>
            <p:nvPr/>
          </p:nvSpPr>
          <p:spPr bwMode="auto">
            <a:xfrm>
              <a:off x="2414" y="2510"/>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0.37</a:t>
              </a:r>
              <a:endParaRPr lang="en-US" sz="2400">
                <a:latin typeface="Times New Roman" charset="0"/>
              </a:endParaRPr>
            </a:p>
          </p:txBody>
        </p:sp>
        <p:sp>
          <p:nvSpPr>
            <p:cNvPr id="67628" name="Rectangle 44"/>
            <p:cNvSpPr>
              <a:spLocks noChangeArrowheads="1"/>
            </p:cNvSpPr>
            <p:nvPr/>
          </p:nvSpPr>
          <p:spPr bwMode="auto">
            <a:xfrm>
              <a:off x="3532" y="2510"/>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0.14</a:t>
              </a:r>
              <a:endParaRPr lang="en-US" sz="2400">
                <a:latin typeface="Times New Roman" charset="0"/>
              </a:endParaRPr>
            </a:p>
          </p:txBody>
        </p:sp>
        <p:sp>
          <p:nvSpPr>
            <p:cNvPr id="67629" name="Rectangle 45"/>
            <p:cNvSpPr>
              <a:spLocks noChangeArrowheads="1"/>
            </p:cNvSpPr>
            <p:nvPr/>
          </p:nvSpPr>
          <p:spPr bwMode="auto">
            <a:xfrm>
              <a:off x="4481" y="2510"/>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1.86</a:t>
              </a:r>
              <a:endParaRPr lang="en-US" sz="2400">
                <a:latin typeface="Times New Roman" charset="0"/>
              </a:endParaRPr>
            </a:p>
          </p:txBody>
        </p:sp>
        <p:sp>
          <p:nvSpPr>
            <p:cNvPr id="67630" name="Rectangle 46"/>
            <p:cNvSpPr>
              <a:spLocks noChangeArrowheads="1"/>
            </p:cNvSpPr>
            <p:nvPr/>
          </p:nvSpPr>
          <p:spPr bwMode="auto">
            <a:xfrm>
              <a:off x="1274" y="2676"/>
              <a:ext cx="12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9</a:t>
              </a:r>
              <a:endParaRPr lang="en-US" sz="2400">
                <a:latin typeface="Times New Roman" charset="0"/>
              </a:endParaRPr>
            </a:p>
          </p:txBody>
        </p:sp>
        <p:sp>
          <p:nvSpPr>
            <p:cNvPr id="67631" name="Rectangle 47"/>
            <p:cNvSpPr>
              <a:spLocks noChangeArrowheads="1"/>
            </p:cNvSpPr>
            <p:nvPr/>
          </p:nvSpPr>
          <p:spPr bwMode="auto">
            <a:xfrm>
              <a:off x="2414" y="2676"/>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0.34</a:t>
              </a:r>
              <a:endParaRPr lang="en-US" sz="2400">
                <a:latin typeface="Times New Roman" charset="0"/>
              </a:endParaRPr>
            </a:p>
          </p:txBody>
        </p:sp>
        <p:sp>
          <p:nvSpPr>
            <p:cNvPr id="67632" name="Rectangle 48"/>
            <p:cNvSpPr>
              <a:spLocks noChangeArrowheads="1"/>
            </p:cNvSpPr>
            <p:nvPr/>
          </p:nvSpPr>
          <p:spPr bwMode="auto">
            <a:xfrm>
              <a:off x="3532" y="2676"/>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0.18</a:t>
              </a:r>
              <a:endParaRPr lang="en-US" sz="2400">
                <a:latin typeface="Times New Roman" charset="0"/>
              </a:endParaRPr>
            </a:p>
          </p:txBody>
        </p:sp>
        <p:sp>
          <p:nvSpPr>
            <p:cNvPr id="67633" name="Rectangle 49"/>
            <p:cNvSpPr>
              <a:spLocks noChangeArrowheads="1"/>
            </p:cNvSpPr>
            <p:nvPr/>
          </p:nvSpPr>
          <p:spPr bwMode="auto">
            <a:xfrm>
              <a:off x="4481" y="2676"/>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1.82</a:t>
              </a:r>
              <a:endParaRPr lang="en-US" sz="2400">
                <a:latin typeface="Times New Roman" charset="0"/>
              </a:endParaRPr>
            </a:p>
          </p:txBody>
        </p:sp>
        <p:sp>
          <p:nvSpPr>
            <p:cNvPr id="67634" name="Rectangle 50"/>
            <p:cNvSpPr>
              <a:spLocks noChangeArrowheads="1"/>
            </p:cNvSpPr>
            <p:nvPr/>
          </p:nvSpPr>
          <p:spPr bwMode="auto">
            <a:xfrm>
              <a:off x="1235" y="2847"/>
              <a:ext cx="24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10</a:t>
              </a:r>
              <a:endParaRPr lang="en-US" sz="2400">
                <a:latin typeface="Times New Roman" charset="0"/>
              </a:endParaRPr>
            </a:p>
          </p:txBody>
        </p:sp>
        <p:sp>
          <p:nvSpPr>
            <p:cNvPr id="67635" name="Rectangle 51"/>
            <p:cNvSpPr>
              <a:spLocks noChangeArrowheads="1"/>
            </p:cNvSpPr>
            <p:nvPr/>
          </p:nvSpPr>
          <p:spPr bwMode="auto">
            <a:xfrm>
              <a:off x="2414" y="2847"/>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0.31</a:t>
              </a:r>
              <a:endParaRPr lang="en-US" sz="2400">
                <a:latin typeface="Times New Roman" charset="0"/>
              </a:endParaRPr>
            </a:p>
          </p:txBody>
        </p:sp>
        <p:sp>
          <p:nvSpPr>
            <p:cNvPr id="67636" name="Rectangle 52"/>
            <p:cNvSpPr>
              <a:spLocks noChangeArrowheads="1"/>
            </p:cNvSpPr>
            <p:nvPr/>
          </p:nvSpPr>
          <p:spPr bwMode="auto">
            <a:xfrm>
              <a:off x="3532" y="2847"/>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0.22</a:t>
              </a:r>
              <a:endParaRPr lang="en-US" sz="2400">
                <a:latin typeface="Times New Roman" charset="0"/>
              </a:endParaRPr>
            </a:p>
          </p:txBody>
        </p:sp>
        <p:sp>
          <p:nvSpPr>
            <p:cNvPr id="67637" name="Rectangle 53"/>
            <p:cNvSpPr>
              <a:spLocks noChangeArrowheads="1"/>
            </p:cNvSpPr>
            <p:nvPr/>
          </p:nvSpPr>
          <p:spPr bwMode="auto">
            <a:xfrm>
              <a:off x="4481" y="2847"/>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1.78</a:t>
              </a:r>
              <a:endParaRPr lang="en-US" sz="2400">
                <a:latin typeface="Times New Roman" charset="0"/>
              </a:endParaRPr>
            </a:p>
          </p:txBody>
        </p:sp>
        <p:sp>
          <p:nvSpPr>
            <p:cNvPr id="67638" name="Rectangle 54"/>
            <p:cNvSpPr>
              <a:spLocks noChangeArrowheads="1"/>
            </p:cNvSpPr>
            <p:nvPr/>
          </p:nvSpPr>
          <p:spPr bwMode="auto">
            <a:xfrm>
              <a:off x="1235" y="3014"/>
              <a:ext cx="24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11</a:t>
              </a:r>
              <a:endParaRPr lang="en-US" sz="2400">
                <a:latin typeface="Times New Roman" charset="0"/>
              </a:endParaRPr>
            </a:p>
          </p:txBody>
        </p:sp>
        <p:sp>
          <p:nvSpPr>
            <p:cNvPr id="67639" name="Rectangle 55"/>
            <p:cNvSpPr>
              <a:spLocks noChangeArrowheads="1"/>
            </p:cNvSpPr>
            <p:nvPr/>
          </p:nvSpPr>
          <p:spPr bwMode="auto">
            <a:xfrm>
              <a:off x="2414" y="3014"/>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0.29</a:t>
              </a:r>
              <a:endParaRPr lang="en-US" sz="2400">
                <a:latin typeface="Times New Roman" charset="0"/>
              </a:endParaRPr>
            </a:p>
          </p:txBody>
        </p:sp>
        <p:sp>
          <p:nvSpPr>
            <p:cNvPr id="67640" name="Rectangle 56"/>
            <p:cNvSpPr>
              <a:spLocks noChangeArrowheads="1"/>
            </p:cNvSpPr>
            <p:nvPr/>
          </p:nvSpPr>
          <p:spPr bwMode="auto">
            <a:xfrm>
              <a:off x="3532" y="3014"/>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0.26</a:t>
              </a:r>
              <a:endParaRPr lang="en-US" sz="2400">
                <a:latin typeface="Times New Roman" charset="0"/>
              </a:endParaRPr>
            </a:p>
          </p:txBody>
        </p:sp>
        <p:sp>
          <p:nvSpPr>
            <p:cNvPr id="67641" name="Rectangle 57"/>
            <p:cNvSpPr>
              <a:spLocks noChangeArrowheads="1"/>
            </p:cNvSpPr>
            <p:nvPr/>
          </p:nvSpPr>
          <p:spPr bwMode="auto">
            <a:xfrm>
              <a:off x="4481" y="3014"/>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1.74</a:t>
              </a:r>
              <a:endParaRPr lang="en-US" sz="2400">
                <a:latin typeface="Times New Roman" charset="0"/>
              </a:endParaRPr>
            </a:p>
          </p:txBody>
        </p:sp>
        <p:sp>
          <p:nvSpPr>
            <p:cNvPr id="67642" name="Rectangle 58"/>
            <p:cNvSpPr>
              <a:spLocks noChangeArrowheads="1"/>
            </p:cNvSpPr>
            <p:nvPr/>
          </p:nvSpPr>
          <p:spPr bwMode="auto">
            <a:xfrm>
              <a:off x="1235" y="3181"/>
              <a:ext cx="24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12</a:t>
              </a:r>
              <a:endParaRPr lang="en-US" sz="2400">
                <a:latin typeface="Times New Roman" charset="0"/>
              </a:endParaRPr>
            </a:p>
          </p:txBody>
        </p:sp>
        <p:sp>
          <p:nvSpPr>
            <p:cNvPr id="67643" name="Rectangle 59"/>
            <p:cNvSpPr>
              <a:spLocks noChangeArrowheads="1"/>
            </p:cNvSpPr>
            <p:nvPr/>
          </p:nvSpPr>
          <p:spPr bwMode="auto">
            <a:xfrm>
              <a:off x="2414" y="3181"/>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0.27</a:t>
              </a:r>
              <a:endParaRPr lang="en-US" sz="2400">
                <a:latin typeface="Times New Roman" charset="0"/>
              </a:endParaRPr>
            </a:p>
          </p:txBody>
        </p:sp>
        <p:sp>
          <p:nvSpPr>
            <p:cNvPr id="67644" name="Rectangle 60"/>
            <p:cNvSpPr>
              <a:spLocks noChangeArrowheads="1"/>
            </p:cNvSpPr>
            <p:nvPr/>
          </p:nvSpPr>
          <p:spPr bwMode="auto">
            <a:xfrm>
              <a:off x="3532" y="3181"/>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0.28</a:t>
              </a:r>
              <a:endParaRPr lang="en-US" sz="2400">
                <a:latin typeface="Times New Roman" charset="0"/>
              </a:endParaRPr>
            </a:p>
          </p:txBody>
        </p:sp>
        <p:sp>
          <p:nvSpPr>
            <p:cNvPr id="67645" name="Rectangle 61"/>
            <p:cNvSpPr>
              <a:spLocks noChangeArrowheads="1"/>
            </p:cNvSpPr>
            <p:nvPr/>
          </p:nvSpPr>
          <p:spPr bwMode="auto">
            <a:xfrm>
              <a:off x="4481" y="3181"/>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1.72</a:t>
              </a:r>
              <a:endParaRPr lang="en-US" sz="2400">
                <a:latin typeface="Times New Roman" charset="0"/>
              </a:endParaRPr>
            </a:p>
          </p:txBody>
        </p:sp>
        <p:sp>
          <p:nvSpPr>
            <p:cNvPr id="67646" name="Rectangle 62"/>
            <p:cNvSpPr>
              <a:spLocks noChangeArrowheads="1"/>
            </p:cNvSpPr>
            <p:nvPr/>
          </p:nvSpPr>
          <p:spPr bwMode="auto">
            <a:xfrm>
              <a:off x="1235" y="3350"/>
              <a:ext cx="24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13</a:t>
              </a:r>
              <a:endParaRPr lang="en-US" sz="2400">
                <a:latin typeface="Times New Roman" charset="0"/>
              </a:endParaRPr>
            </a:p>
          </p:txBody>
        </p:sp>
        <p:sp>
          <p:nvSpPr>
            <p:cNvPr id="67647" name="Rectangle 63"/>
            <p:cNvSpPr>
              <a:spLocks noChangeArrowheads="1"/>
            </p:cNvSpPr>
            <p:nvPr/>
          </p:nvSpPr>
          <p:spPr bwMode="auto">
            <a:xfrm>
              <a:off x="2414" y="3350"/>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0.25</a:t>
              </a:r>
              <a:endParaRPr lang="en-US" sz="2400">
                <a:latin typeface="Times New Roman" charset="0"/>
              </a:endParaRPr>
            </a:p>
          </p:txBody>
        </p:sp>
        <p:sp>
          <p:nvSpPr>
            <p:cNvPr id="67648" name="Rectangle 64"/>
            <p:cNvSpPr>
              <a:spLocks noChangeArrowheads="1"/>
            </p:cNvSpPr>
            <p:nvPr/>
          </p:nvSpPr>
          <p:spPr bwMode="auto">
            <a:xfrm>
              <a:off x="3532" y="3350"/>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0.31</a:t>
              </a:r>
              <a:endParaRPr lang="en-US" sz="2400">
                <a:latin typeface="Times New Roman" charset="0"/>
              </a:endParaRPr>
            </a:p>
          </p:txBody>
        </p:sp>
        <p:sp>
          <p:nvSpPr>
            <p:cNvPr id="67649" name="Rectangle 65"/>
            <p:cNvSpPr>
              <a:spLocks noChangeArrowheads="1"/>
            </p:cNvSpPr>
            <p:nvPr/>
          </p:nvSpPr>
          <p:spPr bwMode="auto">
            <a:xfrm>
              <a:off x="4481" y="3350"/>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1.69</a:t>
              </a:r>
              <a:endParaRPr lang="en-US" sz="2400">
                <a:latin typeface="Times New Roman" charset="0"/>
              </a:endParaRPr>
            </a:p>
          </p:txBody>
        </p:sp>
        <p:sp>
          <p:nvSpPr>
            <p:cNvPr id="67650" name="Rectangle 66"/>
            <p:cNvSpPr>
              <a:spLocks noChangeArrowheads="1"/>
            </p:cNvSpPr>
            <p:nvPr/>
          </p:nvSpPr>
          <p:spPr bwMode="auto">
            <a:xfrm>
              <a:off x="1235" y="3519"/>
              <a:ext cx="24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14</a:t>
              </a:r>
              <a:endParaRPr lang="en-US" sz="2400">
                <a:latin typeface="Times New Roman" charset="0"/>
              </a:endParaRPr>
            </a:p>
          </p:txBody>
        </p:sp>
        <p:sp>
          <p:nvSpPr>
            <p:cNvPr id="67651" name="Rectangle 67"/>
            <p:cNvSpPr>
              <a:spLocks noChangeArrowheads="1"/>
            </p:cNvSpPr>
            <p:nvPr/>
          </p:nvSpPr>
          <p:spPr bwMode="auto">
            <a:xfrm>
              <a:off x="2414" y="3519"/>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0.24</a:t>
              </a:r>
              <a:endParaRPr lang="en-US" sz="2400">
                <a:latin typeface="Times New Roman" charset="0"/>
              </a:endParaRPr>
            </a:p>
          </p:txBody>
        </p:sp>
        <p:sp>
          <p:nvSpPr>
            <p:cNvPr id="67652" name="Rectangle 68"/>
            <p:cNvSpPr>
              <a:spLocks noChangeArrowheads="1"/>
            </p:cNvSpPr>
            <p:nvPr/>
          </p:nvSpPr>
          <p:spPr bwMode="auto">
            <a:xfrm>
              <a:off x="3532" y="3519"/>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0.33</a:t>
              </a:r>
              <a:endParaRPr lang="en-US" sz="2400">
                <a:latin typeface="Times New Roman" charset="0"/>
              </a:endParaRPr>
            </a:p>
          </p:txBody>
        </p:sp>
        <p:sp>
          <p:nvSpPr>
            <p:cNvPr id="67653" name="Rectangle 69"/>
            <p:cNvSpPr>
              <a:spLocks noChangeArrowheads="1"/>
            </p:cNvSpPr>
            <p:nvPr/>
          </p:nvSpPr>
          <p:spPr bwMode="auto">
            <a:xfrm>
              <a:off x="4481" y="3519"/>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1.67</a:t>
              </a:r>
              <a:endParaRPr lang="en-US" sz="2400">
                <a:latin typeface="Times New Roman" charset="0"/>
              </a:endParaRPr>
            </a:p>
          </p:txBody>
        </p:sp>
        <p:sp>
          <p:nvSpPr>
            <p:cNvPr id="67654" name="Rectangle 70"/>
            <p:cNvSpPr>
              <a:spLocks noChangeArrowheads="1"/>
            </p:cNvSpPr>
            <p:nvPr/>
          </p:nvSpPr>
          <p:spPr bwMode="auto">
            <a:xfrm>
              <a:off x="1235" y="3688"/>
              <a:ext cx="24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15</a:t>
              </a:r>
              <a:endParaRPr lang="en-US" sz="2400">
                <a:latin typeface="Times New Roman" charset="0"/>
              </a:endParaRPr>
            </a:p>
          </p:txBody>
        </p:sp>
        <p:sp>
          <p:nvSpPr>
            <p:cNvPr id="67655" name="Rectangle 71"/>
            <p:cNvSpPr>
              <a:spLocks noChangeArrowheads="1"/>
            </p:cNvSpPr>
            <p:nvPr/>
          </p:nvSpPr>
          <p:spPr bwMode="auto">
            <a:xfrm>
              <a:off x="2414" y="3688"/>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0.22</a:t>
              </a:r>
              <a:endParaRPr lang="en-US" sz="2400">
                <a:latin typeface="Times New Roman" charset="0"/>
              </a:endParaRPr>
            </a:p>
          </p:txBody>
        </p:sp>
        <p:sp>
          <p:nvSpPr>
            <p:cNvPr id="67656" name="Rectangle 72"/>
            <p:cNvSpPr>
              <a:spLocks noChangeArrowheads="1"/>
            </p:cNvSpPr>
            <p:nvPr/>
          </p:nvSpPr>
          <p:spPr bwMode="auto">
            <a:xfrm>
              <a:off x="3532" y="3688"/>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0.35</a:t>
              </a:r>
              <a:endParaRPr lang="en-US" sz="2400">
                <a:latin typeface="Times New Roman" charset="0"/>
              </a:endParaRPr>
            </a:p>
          </p:txBody>
        </p:sp>
        <p:sp>
          <p:nvSpPr>
            <p:cNvPr id="67657" name="Rectangle 73"/>
            <p:cNvSpPr>
              <a:spLocks noChangeArrowheads="1"/>
            </p:cNvSpPr>
            <p:nvPr/>
          </p:nvSpPr>
          <p:spPr bwMode="auto">
            <a:xfrm>
              <a:off x="4481" y="3688"/>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1.65</a:t>
              </a:r>
              <a:endParaRPr lang="en-US" sz="2400">
                <a:latin typeface="Times New Roman" charset="0"/>
              </a:endParaRPr>
            </a:p>
          </p:txBody>
        </p:sp>
        <p:sp>
          <p:nvSpPr>
            <p:cNvPr id="67658" name="Rectangle 74"/>
            <p:cNvSpPr>
              <a:spLocks noChangeArrowheads="1"/>
            </p:cNvSpPr>
            <p:nvPr/>
          </p:nvSpPr>
          <p:spPr bwMode="auto">
            <a:xfrm>
              <a:off x="3558" y="1162"/>
              <a:ext cx="1238" cy="97"/>
            </a:xfrm>
            <a:prstGeom prst="rect">
              <a:avLst/>
            </a:prstGeom>
            <a:noFill/>
            <a:ln w="9525">
              <a:noFill/>
              <a:miter lim="800000"/>
              <a:headEnd/>
              <a:tailEnd/>
            </a:ln>
          </p:spPr>
          <p:txBody>
            <a:bodyPr wrap="none" lIns="0" tIns="0" rIns="0" bIns="0">
              <a:spAutoFit/>
            </a:bodyPr>
            <a:lstStyle/>
            <a:p>
              <a:pPr eaLnBrk="1" hangingPunct="1"/>
              <a:r>
                <a:rPr lang="en-US" sz="1000" b="1">
                  <a:solidFill>
                    <a:srgbClr val="FFFFFF"/>
                  </a:solidFill>
                  <a:latin typeface="Arial" charset="0"/>
                </a:rPr>
                <a:t>Factors for R-Chart</a:t>
              </a:r>
              <a:endParaRPr lang="en-US" sz="1000">
                <a:latin typeface="Times New Roman" charset="0"/>
              </a:endParaRPr>
            </a:p>
          </p:txBody>
        </p:sp>
        <p:sp>
          <p:nvSpPr>
            <p:cNvPr id="67659" name="Rectangle 75"/>
            <p:cNvSpPr>
              <a:spLocks noChangeArrowheads="1"/>
            </p:cNvSpPr>
            <p:nvPr/>
          </p:nvSpPr>
          <p:spPr bwMode="auto">
            <a:xfrm>
              <a:off x="798" y="1241"/>
              <a:ext cx="783" cy="194"/>
            </a:xfrm>
            <a:prstGeom prst="rect">
              <a:avLst/>
            </a:prstGeom>
            <a:noFill/>
            <a:ln w="9525">
              <a:noFill/>
              <a:miter lim="800000"/>
              <a:headEnd/>
              <a:tailEnd/>
            </a:ln>
          </p:spPr>
          <p:txBody>
            <a:bodyPr wrap="none" lIns="0" tIns="0" rIns="0" bIns="0">
              <a:spAutoFit/>
            </a:bodyPr>
            <a:lstStyle/>
            <a:p>
              <a:pPr eaLnBrk="1" hangingPunct="1"/>
              <a:r>
                <a:rPr lang="en-US" sz="1000" b="1">
                  <a:solidFill>
                    <a:srgbClr val="FFFFFF"/>
                  </a:solidFill>
                  <a:latin typeface="Arial" charset="0"/>
                </a:rPr>
                <a:t>Sample Size</a:t>
              </a:r>
            </a:p>
            <a:p>
              <a:pPr eaLnBrk="1" hangingPunct="1"/>
              <a:r>
                <a:rPr lang="en-US" sz="1000" b="1">
                  <a:solidFill>
                    <a:srgbClr val="FFFFFF"/>
                  </a:solidFill>
                  <a:latin typeface="Arial" charset="0"/>
                </a:rPr>
                <a:t>        (n)</a:t>
              </a:r>
              <a:endParaRPr lang="en-US" sz="1000">
                <a:latin typeface="Times New Roman" charset="0"/>
              </a:endParaRPr>
            </a:p>
          </p:txBody>
        </p:sp>
        <p:sp>
          <p:nvSpPr>
            <p:cNvPr id="67660" name="Rectangle 76"/>
            <p:cNvSpPr>
              <a:spLocks noChangeArrowheads="1"/>
            </p:cNvSpPr>
            <p:nvPr/>
          </p:nvSpPr>
          <p:spPr bwMode="auto">
            <a:xfrm>
              <a:off x="1681" y="1241"/>
              <a:ext cx="1" cy="116"/>
            </a:xfrm>
            <a:prstGeom prst="rect">
              <a:avLst/>
            </a:prstGeom>
            <a:noFill/>
            <a:ln w="9525">
              <a:noFill/>
              <a:miter lim="800000"/>
              <a:headEnd/>
              <a:tailEnd/>
            </a:ln>
          </p:spPr>
          <p:txBody>
            <a:bodyPr wrap="none" lIns="0" tIns="0" rIns="0" bIns="0">
              <a:spAutoFit/>
            </a:bodyPr>
            <a:lstStyle/>
            <a:p>
              <a:pPr eaLnBrk="1" hangingPunct="1"/>
              <a:endParaRPr lang="en-US" sz="1200">
                <a:latin typeface="Times New Roman" charset="0"/>
              </a:endParaRPr>
            </a:p>
          </p:txBody>
        </p:sp>
        <p:sp>
          <p:nvSpPr>
            <p:cNvPr id="67661" name="Rectangle 77"/>
            <p:cNvSpPr>
              <a:spLocks noChangeArrowheads="1"/>
            </p:cNvSpPr>
            <p:nvPr/>
          </p:nvSpPr>
          <p:spPr bwMode="auto">
            <a:xfrm>
              <a:off x="1779" y="1241"/>
              <a:ext cx="1" cy="232"/>
            </a:xfrm>
            <a:prstGeom prst="rect">
              <a:avLst/>
            </a:prstGeom>
            <a:noFill/>
            <a:ln w="9525">
              <a:noFill/>
              <a:miter lim="800000"/>
              <a:headEnd/>
              <a:tailEnd/>
            </a:ln>
          </p:spPr>
          <p:txBody>
            <a:bodyPr wrap="none" lIns="0" tIns="0" rIns="0" bIns="0">
              <a:spAutoFit/>
            </a:bodyPr>
            <a:lstStyle/>
            <a:p>
              <a:pPr eaLnBrk="1" hangingPunct="1"/>
              <a:endParaRPr lang="en-US" sz="2400">
                <a:latin typeface="Times New Roman" charset="0"/>
              </a:endParaRPr>
            </a:p>
          </p:txBody>
        </p:sp>
        <p:sp>
          <p:nvSpPr>
            <p:cNvPr id="67662" name="Rectangle 78"/>
            <p:cNvSpPr>
              <a:spLocks noChangeArrowheads="1"/>
            </p:cNvSpPr>
            <p:nvPr/>
          </p:nvSpPr>
          <p:spPr bwMode="auto">
            <a:xfrm>
              <a:off x="720" y="1152"/>
              <a:ext cx="10" cy="1"/>
            </a:xfrm>
            <a:prstGeom prst="rect">
              <a:avLst/>
            </a:prstGeom>
            <a:solidFill>
              <a:srgbClr val="C0C0C0"/>
            </a:solidFill>
            <a:ln w="9525">
              <a:noFill/>
              <a:miter lim="800000"/>
              <a:headEnd/>
              <a:tailEnd/>
            </a:ln>
          </p:spPr>
          <p:txBody>
            <a:bodyPr/>
            <a:lstStyle/>
            <a:p>
              <a:endParaRPr lang="en-US"/>
            </a:p>
          </p:txBody>
        </p:sp>
        <p:sp>
          <p:nvSpPr>
            <p:cNvPr id="67663" name="Rectangle 79"/>
            <p:cNvSpPr>
              <a:spLocks noChangeArrowheads="1"/>
            </p:cNvSpPr>
            <p:nvPr/>
          </p:nvSpPr>
          <p:spPr bwMode="auto">
            <a:xfrm>
              <a:off x="1879" y="1152"/>
              <a:ext cx="10" cy="1"/>
            </a:xfrm>
            <a:prstGeom prst="rect">
              <a:avLst/>
            </a:prstGeom>
            <a:solidFill>
              <a:srgbClr val="C0C0C0"/>
            </a:solidFill>
            <a:ln w="9525">
              <a:noFill/>
              <a:miter lim="800000"/>
              <a:headEnd/>
              <a:tailEnd/>
            </a:ln>
          </p:spPr>
          <p:txBody>
            <a:bodyPr/>
            <a:lstStyle/>
            <a:p>
              <a:endParaRPr lang="en-US"/>
            </a:p>
          </p:txBody>
        </p:sp>
        <p:sp>
          <p:nvSpPr>
            <p:cNvPr id="67664" name="Rectangle 80"/>
            <p:cNvSpPr>
              <a:spLocks noChangeArrowheads="1"/>
            </p:cNvSpPr>
            <p:nvPr/>
          </p:nvSpPr>
          <p:spPr bwMode="auto">
            <a:xfrm>
              <a:off x="3176" y="1152"/>
              <a:ext cx="10" cy="1"/>
            </a:xfrm>
            <a:prstGeom prst="rect">
              <a:avLst/>
            </a:prstGeom>
            <a:solidFill>
              <a:srgbClr val="C0C0C0"/>
            </a:solidFill>
            <a:ln w="9525">
              <a:noFill/>
              <a:miter lim="800000"/>
              <a:headEnd/>
              <a:tailEnd/>
            </a:ln>
          </p:spPr>
          <p:txBody>
            <a:bodyPr/>
            <a:lstStyle/>
            <a:p>
              <a:endParaRPr lang="en-US"/>
            </a:p>
          </p:txBody>
        </p:sp>
        <p:sp>
          <p:nvSpPr>
            <p:cNvPr id="67665" name="Rectangle 81"/>
            <p:cNvSpPr>
              <a:spLocks noChangeArrowheads="1"/>
            </p:cNvSpPr>
            <p:nvPr/>
          </p:nvSpPr>
          <p:spPr bwMode="auto">
            <a:xfrm>
              <a:off x="5078" y="1152"/>
              <a:ext cx="10" cy="1"/>
            </a:xfrm>
            <a:prstGeom prst="rect">
              <a:avLst/>
            </a:prstGeom>
            <a:solidFill>
              <a:srgbClr val="C0C0C0"/>
            </a:solidFill>
            <a:ln w="9525">
              <a:noFill/>
              <a:miter lim="800000"/>
              <a:headEnd/>
              <a:tailEnd/>
            </a:ln>
          </p:spPr>
          <p:txBody>
            <a:bodyPr/>
            <a:lstStyle/>
            <a:p>
              <a:endParaRPr lang="en-US"/>
            </a:p>
          </p:txBody>
        </p:sp>
        <p:sp>
          <p:nvSpPr>
            <p:cNvPr id="67666" name="Rectangle 82"/>
            <p:cNvSpPr>
              <a:spLocks noChangeArrowheads="1"/>
            </p:cNvSpPr>
            <p:nvPr/>
          </p:nvSpPr>
          <p:spPr bwMode="auto">
            <a:xfrm>
              <a:off x="4127" y="1152"/>
              <a:ext cx="10" cy="1"/>
            </a:xfrm>
            <a:prstGeom prst="rect">
              <a:avLst/>
            </a:prstGeom>
            <a:solidFill>
              <a:srgbClr val="C0C0C0"/>
            </a:solidFill>
            <a:ln w="9525">
              <a:noFill/>
              <a:miter lim="800000"/>
              <a:headEnd/>
              <a:tailEnd/>
            </a:ln>
          </p:spPr>
          <p:txBody>
            <a:bodyPr/>
            <a:lstStyle/>
            <a:p>
              <a:endParaRPr lang="en-US"/>
            </a:p>
          </p:txBody>
        </p:sp>
        <p:sp>
          <p:nvSpPr>
            <p:cNvPr id="67667" name="Line 83"/>
            <p:cNvSpPr>
              <a:spLocks noChangeShapeType="1"/>
            </p:cNvSpPr>
            <p:nvPr/>
          </p:nvSpPr>
          <p:spPr bwMode="auto">
            <a:xfrm>
              <a:off x="720" y="3856"/>
              <a:ext cx="1" cy="1"/>
            </a:xfrm>
            <a:prstGeom prst="line">
              <a:avLst/>
            </a:prstGeom>
            <a:noFill/>
            <a:ln w="0">
              <a:solidFill>
                <a:srgbClr val="C0C0C0"/>
              </a:solidFill>
              <a:round/>
              <a:headEnd/>
              <a:tailEnd/>
            </a:ln>
          </p:spPr>
          <p:txBody>
            <a:bodyPr/>
            <a:lstStyle/>
            <a:p>
              <a:endParaRPr lang="en-US"/>
            </a:p>
          </p:txBody>
        </p:sp>
        <p:sp>
          <p:nvSpPr>
            <p:cNvPr id="67668" name="Rectangle 84"/>
            <p:cNvSpPr>
              <a:spLocks noChangeArrowheads="1"/>
            </p:cNvSpPr>
            <p:nvPr/>
          </p:nvSpPr>
          <p:spPr bwMode="auto">
            <a:xfrm>
              <a:off x="720" y="3856"/>
              <a:ext cx="10" cy="10"/>
            </a:xfrm>
            <a:prstGeom prst="rect">
              <a:avLst/>
            </a:prstGeom>
            <a:solidFill>
              <a:srgbClr val="C0C0C0"/>
            </a:solidFill>
            <a:ln w="9525">
              <a:noFill/>
              <a:miter lim="800000"/>
              <a:headEnd/>
              <a:tailEnd/>
            </a:ln>
          </p:spPr>
          <p:txBody>
            <a:bodyPr/>
            <a:lstStyle/>
            <a:p>
              <a:endParaRPr lang="en-US"/>
            </a:p>
          </p:txBody>
        </p:sp>
        <p:sp>
          <p:nvSpPr>
            <p:cNvPr id="67669" name="Line 85"/>
            <p:cNvSpPr>
              <a:spLocks noChangeShapeType="1"/>
            </p:cNvSpPr>
            <p:nvPr/>
          </p:nvSpPr>
          <p:spPr bwMode="auto">
            <a:xfrm>
              <a:off x="1879" y="3856"/>
              <a:ext cx="1" cy="1"/>
            </a:xfrm>
            <a:prstGeom prst="line">
              <a:avLst/>
            </a:prstGeom>
            <a:noFill/>
            <a:ln w="0">
              <a:solidFill>
                <a:srgbClr val="C0C0C0"/>
              </a:solidFill>
              <a:round/>
              <a:headEnd/>
              <a:tailEnd/>
            </a:ln>
          </p:spPr>
          <p:txBody>
            <a:bodyPr/>
            <a:lstStyle/>
            <a:p>
              <a:endParaRPr lang="en-US"/>
            </a:p>
          </p:txBody>
        </p:sp>
        <p:sp>
          <p:nvSpPr>
            <p:cNvPr id="67670" name="Rectangle 86"/>
            <p:cNvSpPr>
              <a:spLocks noChangeArrowheads="1"/>
            </p:cNvSpPr>
            <p:nvPr/>
          </p:nvSpPr>
          <p:spPr bwMode="auto">
            <a:xfrm>
              <a:off x="1879" y="3856"/>
              <a:ext cx="10" cy="10"/>
            </a:xfrm>
            <a:prstGeom prst="rect">
              <a:avLst/>
            </a:prstGeom>
            <a:solidFill>
              <a:srgbClr val="C0C0C0"/>
            </a:solidFill>
            <a:ln w="9525">
              <a:noFill/>
              <a:miter lim="800000"/>
              <a:headEnd/>
              <a:tailEnd/>
            </a:ln>
          </p:spPr>
          <p:txBody>
            <a:bodyPr/>
            <a:lstStyle/>
            <a:p>
              <a:endParaRPr lang="en-US"/>
            </a:p>
          </p:txBody>
        </p:sp>
        <p:sp>
          <p:nvSpPr>
            <p:cNvPr id="67671" name="Line 87"/>
            <p:cNvSpPr>
              <a:spLocks noChangeShapeType="1"/>
            </p:cNvSpPr>
            <p:nvPr/>
          </p:nvSpPr>
          <p:spPr bwMode="auto">
            <a:xfrm>
              <a:off x="3176" y="3856"/>
              <a:ext cx="1" cy="1"/>
            </a:xfrm>
            <a:prstGeom prst="line">
              <a:avLst/>
            </a:prstGeom>
            <a:noFill/>
            <a:ln w="0">
              <a:solidFill>
                <a:srgbClr val="C0C0C0"/>
              </a:solidFill>
              <a:round/>
              <a:headEnd/>
              <a:tailEnd/>
            </a:ln>
          </p:spPr>
          <p:txBody>
            <a:bodyPr/>
            <a:lstStyle/>
            <a:p>
              <a:endParaRPr lang="en-US"/>
            </a:p>
          </p:txBody>
        </p:sp>
        <p:sp>
          <p:nvSpPr>
            <p:cNvPr id="67672" name="Rectangle 88"/>
            <p:cNvSpPr>
              <a:spLocks noChangeArrowheads="1"/>
            </p:cNvSpPr>
            <p:nvPr/>
          </p:nvSpPr>
          <p:spPr bwMode="auto">
            <a:xfrm>
              <a:off x="3176" y="3856"/>
              <a:ext cx="10" cy="10"/>
            </a:xfrm>
            <a:prstGeom prst="rect">
              <a:avLst/>
            </a:prstGeom>
            <a:solidFill>
              <a:srgbClr val="C0C0C0"/>
            </a:solidFill>
            <a:ln w="9525">
              <a:noFill/>
              <a:miter lim="800000"/>
              <a:headEnd/>
              <a:tailEnd/>
            </a:ln>
          </p:spPr>
          <p:txBody>
            <a:bodyPr/>
            <a:lstStyle/>
            <a:p>
              <a:endParaRPr lang="en-US"/>
            </a:p>
          </p:txBody>
        </p:sp>
        <p:sp>
          <p:nvSpPr>
            <p:cNvPr id="67673" name="Line 89"/>
            <p:cNvSpPr>
              <a:spLocks noChangeShapeType="1"/>
            </p:cNvSpPr>
            <p:nvPr/>
          </p:nvSpPr>
          <p:spPr bwMode="auto">
            <a:xfrm>
              <a:off x="4127" y="3856"/>
              <a:ext cx="1" cy="1"/>
            </a:xfrm>
            <a:prstGeom prst="line">
              <a:avLst/>
            </a:prstGeom>
            <a:noFill/>
            <a:ln w="0">
              <a:solidFill>
                <a:srgbClr val="C0C0C0"/>
              </a:solidFill>
              <a:round/>
              <a:headEnd/>
              <a:tailEnd/>
            </a:ln>
          </p:spPr>
          <p:txBody>
            <a:bodyPr/>
            <a:lstStyle/>
            <a:p>
              <a:endParaRPr lang="en-US"/>
            </a:p>
          </p:txBody>
        </p:sp>
        <p:sp>
          <p:nvSpPr>
            <p:cNvPr id="67674" name="Rectangle 90"/>
            <p:cNvSpPr>
              <a:spLocks noChangeArrowheads="1"/>
            </p:cNvSpPr>
            <p:nvPr/>
          </p:nvSpPr>
          <p:spPr bwMode="auto">
            <a:xfrm>
              <a:off x="4127" y="3856"/>
              <a:ext cx="10" cy="10"/>
            </a:xfrm>
            <a:prstGeom prst="rect">
              <a:avLst/>
            </a:prstGeom>
            <a:solidFill>
              <a:srgbClr val="C0C0C0"/>
            </a:solidFill>
            <a:ln w="9525">
              <a:noFill/>
              <a:miter lim="800000"/>
              <a:headEnd/>
              <a:tailEnd/>
            </a:ln>
          </p:spPr>
          <p:txBody>
            <a:bodyPr/>
            <a:lstStyle/>
            <a:p>
              <a:endParaRPr lang="en-US"/>
            </a:p>
          </p:txBody>
        </p:sp>
        <p:sp>
          <p:nvSpPr>
            <p:cNvPr id="67675" name="Line 91"/>
            <p:cNvSpPr>
              <a:spLocks noChangeShapeType="1"/>
            </p:cNvSpPr>
            <p:nvPr/>
          </p:nvSpPr>
          <p:spPr bwMode="auto">
            <a:xfrm>
              <a:off x="5078" y="3856"/>
              <a:ext cx="1" cy="1"/>
            </a:xfrm>
            <a:prstGeom prst="line">
              <a:avLst/>
            </a:prstGeom>
            <a:noFill/>
            <a:ln w="0">
              <a:solidFill>
                <a:srgbClr val="C0C0C0"/>
              </a:solidFill>
              <a:round/>
              <a:headEnd/>
              <a:tailEnd/>
            </a:ln>
          </p:spPr>
          <p:txBody>
            <a:bodyPr/>
            <a:lstStyle/>
            <a:p>
              <a:endParaRPr lang="en-US"/>
            </a:p>
          </p:txBody>
        </p:sp>
        <p:sp>
          <p:nvSpPr>
            <p:cNvPr id="67676" name="Rectangle 92"/>
            <p:cNvSpPr>
              <a:spLocks noChangeArrowheads="1"/>
            </p:cNvSpPr>
            <p:nvPr/>
          </p:nvSpPr>
          <p:spPr bwMode="auto">
            <a:xfrm>
              <a:off x="5078" y="3856"/>
              <a:ext cx="10" cy="10"/>
            </a:xfrm>
            <a:prstGeom prst="rect">
              <a:avLst/>
            </a:prstGeom>
            <a:solidFill>
              <a:srgbClr val="C0C0C0"/>
            </a:solidFill>
            <a:ln w="9525">
              <a:noFill/>
              <a:miter lim="800000"/>
              <a:headEnd/>
              <a:tailEnd/>
            </a:ln>
          </p:spPr>
          <p:txBody>
            <a:bodyPr/>
            <a:lstStyle/>
            <a:p>
              <a:endParaRPr lang="en-US"/>
            </a:p>
          </p:txBody>
        </p:sp>
        <p:sp>
          <p:nvSpPr>
            <p:cNvPr id="67677" name="Line 93"/>
            <p:cNvSpPr>
              <a:spLocks noChangeShapeType="1"/>
            </p:cNvSpPr>
            <p:nvPr/>
          </p:nvSpPr>
          <p:spPr bwMode="auto">
            <a:xfrm>
              <a:off x="5088" y="1152"/>
              <a:ext cx="1" cy="1"/>
            </a:xfrm>
            <a:prstGeom prst="line">
              <a:avLst/>
            </a:prstGeom>
            <a:noFill/>
            <a:ln w="0">
              <a:solidFill>
                <a:srgbClr val="C0C0C0"/>
              </a:solidFill>
              <a:round/>
              <a:headEnd/>
              <a:tailEnd/>
            </a:ln>
          </p:spPr>
          <p:txBody>
            <a:bodyPr/>
            <a:lstStyle/>
            <a:p>
              <a:endParaRPr lang="en-US"/>
            </a:p>
          </p:txBody>
        </p:sp>
        <p:sp>
          <p:nvSpPr>
            <p:cNvPr id="67678" name="Rectangle 94"/>
            <p:cNvSpPr>
              <a:spLocks noChangeArrowheads="1"/>
            </p:cNvSpPr>
            <p:nvPr/>
          </p:nvSpPr>
          <p:spPr bwMode="auto">
            <a:xfrm>
              <a:off x="5088" y="1152"/>
              <a:ext cx="10" cy="10"/>
            </a:xfrm>
            <a:prstGeom prst="rect">
              <a:avLst/>
            </a:prstGeom>
            <a:solidFill>
              <a:srgbClr val="C0C0C0"/>
            </a:solidFill>
            <a:ln w="9525">
              <a:noFill/>
              <a:miter lim="800000"/>
              <a:headEnd/>
              <a:tailEnd/>
            </a:ln>
          </p:spPr>
          <p:txBody>
            <a:bodyPr/>
            <a:lstStyle/>
            <a:p>
              <a:endParaRPr lang="en-US"/>
            </a:p>
          </p:txBody>
        </p:sp>
        <p:sp>
          <p:nvSpPr>
            <p:cNvPr id="67679" name="Line 95"/>
            <p:cNvSpPr>
              <a:spLocks noChangeShapeType="1"/>
            </p:cNvSpPr>
            <p:nvPr/>
          </p:nvSpPr>
          <p:spPr bwMode="auto">
            <a:xfrm>
              <a:off x="5088" y="1320"/>
              <a:ext cx="1" cy="1"/>
            </a:xfrm>
            <a:prstGeom prst="line">
              <a:avLst/>
            </a:prstGeom>
            <a:noFill/>
            <a:ln w="0">
              <a:solidFill>
                <a:srgbClr val="C0C0C0"/>
              </a:solidFill>
              <a:round/>
              <a:headEnd/>
              <a:tailEnd/>
            </a:ln>
          </p:spPr>
          <p:txBody>
            <a:bodyPr/>
            <a:lstStyle/>
            <a:p>
              <a:endParaRPr lang="en-US"/>
            </a:p>
          </p:txBody>
        </p:sp>
        <p:sp>
          <p:nvSpPr>
            <p:cNvPr id="67680" name="Rectangle 96"/>
            <p:cNvSpPr>
              <a:spLocks noChangeArrowheads="1"/>
            </p:cNvSpPr>
            <p:nvPr/>
          </p:nvSpPr>
          <p:spPr bwMode="auto">
            <a:xfrm>
              <a:off x="5088" y="1320"/>
              <a:ext cx="10" cy="10"/>
            </a:xfrm>
            <a:prstGeom prst="rect">
              <a:avLst/>
            </a:prstGeom>
            <a:solidFill>
              <a:srgbClr val="C0C0C0"/>
            </a:solidFill>
            <a:ln w="9525">
              <a:noFill/>
              <a:miter lim="800000"/>
              <a:headEnd/>
              <a:tailEnd/>
            </a:ln>
          </p:spPr>
          <p:txBody>
            <a:bodyPr/>
            <a:lstStyle/>
            <a:p>
              <a:endParaRPr lang="en-US"/>
            </a:p>
          </p:txBody>
        </p:sp>
        <p:sp>
          <p:nvSpPr>
            <p:cNvPr id="67681" name="Line 97"/>
            <p:cNvSpPr>
              <a:spLocks noChangeShapeType="1"/>
            </p:cNvSpPr>
            <p:nvPr/>
          </p:nvSpPr>
          <p:spPr bwMode="auto">
            <a:xfrm>
              <a:off x="5088" y="1489"/>
              <a:ext cx="1" cy="1"/>
            </a:xfrm>
            <a:prstGeom prst="line">
              <a:avLst/>
            </a:prstGeom>
            <a:noFill/>
            <a:ln w="0">
              <a:solidFill>
                <a:srgbClr val="C0C0C0"/>
              </a:solidFill>
              <a:round/>
              <a:headEnd/>
              <a:tailEnd/>
            </a:ln>
          </p:spPr>
          <p:txBody>
            <a:bodyPr/>
            <a:lstStyle/>
            <a:p>
              <a:endParaRPr lang="en-US"/>
            </a:p>
          </p:txBody>
        </p:sp>
        <p:sp>
          <p:nvSpPr>
            <p:cNvPr id="67682" name="Rectangle 98"/>
            <p:cNvSpPr>
              <a:spLocks noChangeArrowheads="1"/>
            </p:cNvSpPr>
            <p:nvPr/>
          </p:nvSpPr>
          <p:spPr bwMode="auto">
            <a:xfrm>
              <a:off x="5088" y="1489"/>
              <a:ext cx="10" cy="10"/>
            </a:xfrm>
            <a:prstGeom prst="rect">
              <a:avLst/>
            </a:prstGeom>
            <a:solidFill>
              <a:srgbClr val="C0C0C0"/>
            </a:solidFill>
            <a:ln w="9525">
              <a:noFill/>
              <a:miter lim="800000"/>
              <a:headEnd/>
              <a:tailEnd/>
            </a:ln>
          </p:spPr>
          <p:txBody>
            <a:bodyPr/>
            <a:lstStyle/>
            <a:p>
              <a:endParaRPr lang="en-US"/>
            </a:p>
          </p:txBody>
        </p:sp>
        <p:sp>
          <p:nvSpPr>
            <p:cNvPr id="67683" name="Line 99"/>
            <p:cNvSpPr>
              <a:spLocks noChangeShapeType="1"/>
            </p:cNvSpPr>
            <p:nvPr/>
          </p:nvSpPr>
          <p:spPr bwMode="auto">
            <a:xfrm>
              <a:off x="5088" y="1657"/>
              <a:ext cx="1" cy="1"/>
            </a:xfrm>
            <a:prstGeom prst="line">
              <a:avLst/>
            </a:prstGeom>
            <a:noFill/>
            <a:ln w="0">
              <a:solidFill>
                <a:srgbClr val="C0C0C0"/>
              </a:solidFill>
              <a:round/>
              <a:headEnd/>
              <a:tailEnd/>
            </a:ln>
          </p:spPr>
          <p:txBody>
            <a:bodyPr/>
            <a:lstStyle/>
            <a:p>
              <a:endParaRPr lang="en-US"/>
            </a:p>
          </p:txBody>
        </p:sp>
        <p:sp>
          <p:nvSpPr>
            <p:cNvPr id="67684" name="Rectangle 100"/>
            <p:cNvSpPr>
              <a:spLocks noChangeArrowheads="1"/>
            </p:cNvSpPr>
            <p:nvPr/>
          </p:nvSpPr>
          <p:spPr bwMode="auto">
            <a:xfrm>
              <a:off x="5088" y="1657"/>
              <a:ext cx="10" cy="10"/>
            </a:xfrm>
            <a:prstGeom prst="rect">
              <a:avLst/>
            </a:prstGeom>
            <a:solidFill>
              <a:srgbClr val="C0C0C0"/>
            </a:solidFill>
            <a:ln w="9525">
              <a:noFill/>
              <a:miter lim="800000"/>
              <a:headEnd/>
              <a:tailEnd/>
            </a:ln>
          </p:spPr>
          <p:txBody>
            <a:bodyPr/>
            <a:lstStyle/>
            <a:p>
              <a:endParaRPr lang="en-US"/>
            </a:p>
          </p:txBody>
        </p:sp>
        <p:sp>
          <p:nvSpPr>
            <p:cNvPr id="67685" name="Line 101"/>
            <p:cNvSpPr>
              <a:spLocks noChangeShapeType="1"/>
            </p:cNvSpPr>
            <p:nvPr/>
          </p:nvSpPr>
          <p:spPr bwMode="auto">
            <a:xfrm>
              <a:off x="5088" y="1826"/>
              <a:ext cx="1" cy="1"/>
            </a:xfrm>
            <a:prstGeom prst="line">
              <a:avLst/>
            </a:prstGeom>
            <a:noFill/>
            <a:ln w="0">
              <a:solidFill>
                <a:srgbClr val="C0C0C0"/>
              </a:solidFill>
              <a:round/>
              <a:headEnd/>
              <a:tailEnd/>
            </a:ln>
          </p:spPr>
          <p:txBody>
            <a:bodyPr/>
            <a:lstStyle/>
            <a:p>
              <a:endParaRPr lang="en-US"/>
            </a:p>
          </p:txBody>
        </p:sp>
        <p:sp>
          <p:nvSpPr>
            <p:cNvPr id="67686" name="Rectangle 102"/>
            <p:cNvSpPr>
              <a:spLocks noChangeArrowheads="1"/>
            </p:cNvSpPr>
            <p:nvPr/>
          </p:nvSpPr>
          <p:spPr bwMode="auto">
            <a:xfrm>
              <a:off x="5088" y="1826"/>
              <a:ext cx="10" cy="9"/>
            </a:xfrm>
            <a:prstGeom prst="rect">
              <a:avLst/>
            </a:prstGeom>
            <a:solidFill>
              <a:srgbClr val="C0C0C0"/>
            </a:solidFill>
            <a:ln w="9525">
              <a:noFill/>
              <a:miter lim="800000"/>
              <a:headEnd/>
              <a:tailEnd/>
            </a:ln>
          </p:spPr>
          <p:txBody>
            <a:bodyPr/>
            <a:lstStyle/>
            <a:p>
              <a:endParaRPr lang="en-US"/>
            </a:p>
          </p:txBody>
        </p:sp>
        <p:sp>
          <p:nvSpPr>
            <p:cNvPr id="67687" name="Line 103"/>
            <p:cNvSpPr>
              <a:spLocks noChangeShapeType="1"/>
            </p:cNvSpPr>
            <p:nvPr/>
          </p:nvSpPr>
          <p:spPr bwMode="auto">
            <a:xfrm>
              <a:off x="5088" y="1994"/>
              <a:ext cx="1" cy="1"/>
            </a:xfrm>
            <a:prstGeom prst="line">
              <a:avLst/>
            </a:prstGeom>
            <a:noFill/>
            <a:ln w="0">
              <a:solidFill>
                <a:srgbClr val="C0C0C0"/>
              </a:solidFill>
              <a:round/>
              <a:headEnd/>
              <a:tailEnd/>
            </a:ln>
          </p:spPr>
          <p:txBody>
            <a:bodyPr/>
            <a:lstStyle/>
            <a:p>
              <a:endParaRPr lang="en-US"/>
            </a:p>
          </p:txBody>
        </p:sp>
        <p:sp>
          <p:nvSpPr>
            <p:cNvPr id="67688" name="Rectangle 104"/>
            <p:cNvSpPr>
              <a:spLocks noChangeArrowheads="1"/>
            </p:cNvSpPr>
            <p:nvPr/>
          </p:nvSpPr>
          <p:spPr bwMode="auto">
            <a:xfrm>
              <a:off x="5088" y="1994"/>
              <a:ext cx="10" cy="10"/>
            </a:xfrm>
            <a:prstGeom prst="rect">
              <a:avLst/>
            </a:prstGeom>
            <a:solidFill>
              <a:srgbClr val="C0C0C0"/>
            </a:solidFill>
            <a:ln w="9525">
              <a:noFill/>
              <a:miter lim="800000"/>
              <a:headEnd/>
              <a:tailEnd/>
            </a:ln>
          </p:spPr>
          <p:txBody>
            <a:bodyPr/>
            <a:lstStyle/>
            <a:p>
              <a:endParaRPr lang="en-US"/>
            </a:p>
          </p:txBody>
        </p:sp>
        <p:sp>
          <p:nvSpPr>
            <p:cNvPr id="67689" name="Line 105"/>
            <p:cNvSpPr>
              <a:spLocks noChangeShapeType="1"/>
            </p:cNvSpPr>
            <p:nvPr/>
          </p:nvSpPr>
          <p:spPr bwMode="auto">
            <a:xfrm>
              <a:off x="5088" y="2162"/>
              <a:ext cx="1" cy="1"/>
            </a:xfrm>
            <a:prstGeom prst="line">
              <a:avLst/>
            </a:prstGeom>
            <a:noFill/>
            <a:ln w="0">
              <a:solidFill>
                <a:srgbClr val="C0C0C0"/>
              </a:solidFill>
              <a:round/>
              <a:headEnd/>
              <a:tailEnd/>
            </a:ln>
          </p:spPr>
          <p:txBody>
            <a:bodyPr/>
            <a:lstStyle/>
            <a:p>
              <a:endParaRPr lang="en-US"/>
            </a:p>
          </p:txBody>
        </p:sp>
        <p:sp>
          <p:nvSpPr>
            <p:cNvPr id="67690" name="Rectangle 106"/>
            <p:cNvSpPr>
              <a:spLocks noChangeArrowheads="1"/>
            </p:cNvSpPr>
            <p:nvPr/>
          </p:nvSpPr>
          <p:spPr bwMode="auto">
            <a:xfrm>
              <a:off x="5088" y="2162"/>
              <a:ext cx="10" cy="10"/>
            </a:xfrm>
            <a:prstGeom prst="rect">
              <a:avLst/>
            </a:prstGeom>
            <a:solidFill>
              <a:srgbClr val="C0C0C0"/>
            </a:solidFill>
            <a:ln w="9525">
              <a:noFill/>
              <a:miter lim="800000"/>
              <a:headEnd/>
              <a:tailEnd/>
            </a:ln>
          </p:spPr>
          <p:txBody>
            <a:bodyPr/>
            <a:lstStyle/>
            <a:p>
              <a:endParaRPr lang="en-US"/>
            </a:p>
          </p:txBody>
        </p:sp>
        <p:sp>
          <p:nvSpPr>
            <p:cNvPr id="67691" name="Line 107"/>
            <p:cNvSpPr>
              <a:spLocks noChangeShapeType="1"/>
            </p:cNvSpPr>
            <p:nvPr/>
          </p:nvSpPr>
          <p:spPr bwMode="auto">
            <a:xfrm>
              <a:off x="5088" y="2331"/>
              <a:ext cx="1" cy="1"/>
            </a:xfrm>
            <a:prstGeom prst="line">
              <a:avLst/>
            </a:prstGeom>
            <a:noFill/>
            <a:ln w="0">
              <a:solidFill>
                <a:srgbClr val="C0C0C0"/>
              </a:solidFill>
              <a:round/>
              <a:headEnd/>
              <a:tailEnd/>
            </a:ln>
          </p:spPr>
          <p:txBody>
            <a:bodyPr/>
            <a:lstStyle/>
            <a:p>
              <a:endParaRPr lang="en-US"/>
            </a:p>
          </p:txBody>
        </p:sp>
        <p:sp>
          <p:nvSpPr>
            <p:cNvPr id="67692" name="Rectangle 108"/>
            <p:cNvSpPr>
              <a:spLocks noChangeArrowheads="1"/>
            </p:cNvSpPr>
            <p:nvPr/>
          </p:nvSpPr>
          <p:spPr bwMode="auto">
            <a:xfrm>
              <a:off x="5088" y="2331"/>
              <a:ext cx="10" cy="10"/>
            </a:xfrm>
            <a:prstGeom prst="rect">
              <a:avLst/>
            </a:prstGeom>
            <a:solidFill>
              <a:srgbClr val="C0C0C0"/>
            </a:solidFill>
            <a:ln w="9525">
              <a:noFill/>
              <a:miter lim="800000"/>
              <a:headEnd/>
              <a:tailEnd/>
            </a:ln>
          </p:spPr>
          <p:txBody>
            <a:bodyPr/>
            <a:lstStyle/>
            <a:p>
              <a:endParaRPr lang="en-US"/>
            </a:p>
          </p:txBody>
        </p:sp>
        <p:sp>
          <p:nvSpPr>
            <p:cNvPr id="67693" name="Line 109"/>
            <p:cNvSpPr>
              <a:spLocks noChangeShapeType="1"/>
            </p:cNvSpPr>
            <p:nvPr/>
          </p:nvSpPr>
          <p:spPr bwMode="auto">
            <a:xfrm>
              <a:off x="5088" y="2499"/>
              <a:ext cx="1" cy="1"/>
            </a:xfrm>
            <a:prstGeom prst="line">
              <a:avLst/>
            </a:prstGeom>
            <a:noFill/>
            <a:ln w="0">
              <a:solidFill>
                <a:srgbClr val="C0C0C0"/>
              </a:solidFill>
              <a:round/>
              <a:headEnd/>
              <a:tailEnd/>
            </a:ln>
          </p:spPr>
          <p:txBody>
            <a:bodyPr/>
            <a:lstStyle/>
            <a:p>
              <a:endParaRPr lang="en-US"/>
            </a:p>
          </p:txBody>
        </p:sp>
        <p:sp>
          <p:nvSpPr>
            <p:cNvPr id="67694" name="Rectangle 110"/>
            <p:cNvSpPr>
              <a:spLocks noChangeArrowheads="1"/>
            </p:cNvSpPr>
            <p:nvPr/>
          </p:nvSpPr>
          <p:spPr bwMode="auto">
            <a:xfrm>
              <a:off x="5088" y="2499"/>
              <a:ext cx="10" cy="10"/>
            </a:xfrm>
            <a:prstGeom prst="rect">
              <a:avLst/>
            </a:prstGeom>
            <a:solidFill>
              <a:srgbClr val="C0C0C0"/>
            </a:solidFill>
            <a:ln w="9525">
              <a:noFill/>
              <a:miter lim="800000"/>
              <a:headEnd/>
              <a:tailEnd/>
            </a:ln>
          </p:spPr>
          <p:txBody>
            <a:bodyPr/>
            <a:lstStyle/>
            <a:p>
              <a:endParaRPr lang="en-US"/>
            </a:p>
          </p:txBody>
        </p:sp>
        <p:sp>
          <p:nvSpPr>
            <p:cNvPr id="67695" name="Line 111"/>
            <p:cNvSpPr>
              <a:spLocks noChangeShapeType="1"/>
            </p:cNvSpPr>
            <p:nvPr/>
          </p:nvSpPr>
          <p:spPr bwMode="auto">
            <a:xfrm>
              <a:off x="5088" y="2667"/>
              <a:ext cx="1" cy="1"/>
            </a:xfrm>
            <a:prstGeom prst="line">
              <a:avLst/>
            </a:prstGeom>
            <a:noFill/>
            <a:ln w="0">
              <a:solidFill>
                <a:srgbClr val="C0C0C0"/>
              </a:solidFill>
              <a:round/>
              <a:headEnd/>
              <a:tailEnd/>
            </a:ln>
          </p:spPr>
          <p:txBody>
            <a:bodyPr/>
            <a:lstStyle/>
            <a:p>
              <a:endParaRPr lang="en-US"/>
            </a:p>
          </p:txBody>
        </p:sp>
        <p:sp>
          <p:nvSpPr>
            <p:cNvPr id="67696" name="Rectangle 112"/>
            <p:cNvSpPr>
              <a:spLocks noChangeArrowheads="1"/>
            </p:cNvSpPr>
            <p:nvPr/>
          </p:nvSpPr>
          <p:spPr bwMode="auto">
            <a:xfrm>
              <a:off x="5088" y="2667"/>
              <a:ext cx="10" cy="10"/>
            </a:xfrm>
            <a:prstGeom prst="rect">
              <a:avLst/>
            </a:prstGeom>
            <a:solidFill>
              <a:srgbClr val="C0C0C0"/>
            </a:solidFill>
            <a:ln w="9525">
              <a:noFill/>
              <a:miter lim="800000"/>
              <a:headEnd/>
              <a:tailEnd/>
            </a:ln>
          </p:spPr>
          <p:txBody>
            <a:bodyPr/>
            <a:lstStyle/>
            <a:p>
              <a:endParaRPr lang="en-US"/>
            </a:p>
          </p:txBody>
        </p:sp>
        <p:sp>
          <p:nvSpPr>
            <p:cNvPr id="67697" name="Line 113"/>
            <p:cNvSpPr>
              <a:spLocks noChangeShapeType="1"/>
            </p:cNvSpPr>
            <p:nvPr/>
          </p:nvSpPr>
          <p:spPr bwMode="auto">
            <a:xfrm>
              <a:off x="5088" y="2836"/>
              <a:ext cx="1" cy="1"/>
            </a:xfrm>
            <a:prstGeom prst="line">
              <a:avLst/>
            </a:prstGeom>
            <a:noFill/>
            <a:ln w="0">
              <a:solidFill>
                <a:srgbClr val="C0C0C0"/>
              </a:solidFill>
              <a:round/>
              <a:headEnd/>
              <a:tailEnd/>
            </a:ln>
          </p:spPr>
          <p:txBody>
            <a:bodyPr/>
            <a:lstStyle/>
            <a:p>
              <a:endParaRPr lang="en-US"/>
            </a:p>
          </p:txBody>
        </p:sp>
        <p:sp>
          <p:nvSpPr>
            <p:cNvPr id="67698" name="Rectangle 114"/>
            <p:cNvSpPr>
              <a:spLocks noChangeArrowheads="1"/>
            </p:cNvSpPr>
            <p:nvPr/>
          </p:nvSpPr>
          <p:spPr bwMode="auto">
            <a:xfrm>
              <a:off x="5088" y="2836"/>
              <a:ext cx="10" cy="10"/>
            </a:xfrm>
            <a:prstGeom prst="rect">
              <a:avLst/>
            </a:prstGeom>
            <a:solidFill>
              <a:srgbClr val="C0C0C0"/>
            </a:solidFill>
            <a:ln w="9525">
              <a:noFill/>
              <a:miter lim="800000"/>
              <a:headEnd/>
              <a:tailEnd/>
            </a:ln>
          </p:spPr>
          <p:txBody>
            <a:bodyPr/>
            <a:lstStyle/>
            <a:p>
              <a:endParaRPr lang="en-US"/>
            </a:p>
          </p:txBody>
        </p:sp>
        <p:sp>
          <p:nvSpPr>
            <p:cNvPr id="67699" name="Line 115"/>
            <p:cNvSpPr>
              <a:spLocks noChangeShapeType="1"/>
            </p:cNvSpPr>
            <p:nvPr/>
          </p:nvSpPr>
          <p:spPr bwMode="auto">
            <a:xfrm>
              <a:off x="5088" y="3004"/>
              <a:ext cx="1" cy="1"/>
            </a:xfrm>
            <a:prstGeom prst="line">
              <a:avLst/>
            </a:prstGeom>
            <a:noFill/>
            <a:ln w="0">
              <a:solidFill>
                <a:srgbClr val="C0C0C0"/>
              </a:solidFill>
              <a:round/>
              <a:headEnd/>
              <a:tailEnd/>
            </a:ln>
          </p:spPr>
          <p:txBody>
            <a:bodyPr/>
            <a:lstStyle/>
            <a:p>
              <a:endParaRPr lang="en-US"/>
            </a:p>
          </p:txBody>
        </p:sp>
        <p:sp>
          <p:nvSpPr>
            <p:cNvPr id="67700" name="Rectangle 116"/>
            <p:cNvSpPr>
              <a:spLocks noChangeArrowheads="1"/>
            </p:cNvSpPr>
            <p:nvPr/>
          </p:nvSpPr>
          <p:spPr bwMode="auto">
            <a:xfrm>
              <a:off x="5088" y="3004"/>
              <a:ext cx="10" cy="10"/>
            </a:xfrm>
            <a:prstGeom prst="rect">
              <a:avLst/>
            </a:prstGeom>
            <a:solidFill>
              <a:srgbClr val="C0C0C0"/>
            </a:solidFill>
            <a:ln w="9525">
              <a:noFill/>
              <a:miter lim="800000"/>
              <a:headEnd/>
              <a:tailEnd/>
            </a:ln>
          </p:spPr>
          <p:txBody>
            <a:bodyPr/>
            <a:lstStyle/>
            <a:p>
              <a:endParaRPr lang="en-US"/>
            </a:p>
          </p:txBody>
        </p:sp>
        <p:sp>
          <p:nvSpPr>
            <p:cNvPr id="67701" name="Line 117"/>
            <p:cNvSpPr>
              <a:spLocks noChangeShapeType="1"/>
            </p:cNvSpPr>
            <p:nvPr/>
          </p:nvSpPr>
          <p:spPr bwMode="auto">
            <a:xfrm>
              <a:off x="5088" y="3173"/>
              <a:ext cx="1" cy="1"/>
            </a:xfrm>
            <a:prstGeom prst="line">
              <a:avLst/>
            </a:prstGeom>
            <a:noFill/>
            <a:ln w="0">
              <a:solidFill>
                <a:srgbClr val="C0C0C0"/>
              </a:solidFill>
              <a:round/>
              <a:headEnd/>
              <a:tailEnd/>
            </a:ln>
          </p:spPr>
          <p:txBody>
            <a:bodyPr/>
            <a:lstStyle/>
            <a:p>
              <a:endParaRPr lang="en-US"/>
            </a:p>
          </p:txBody>
        </p:sp>
        <p:sp>
          <p:nvSpPr>
            <p:cNvPr id="67702" name="Rectangle 118"/>
            <p:cNvSpPr>
              <a:spLocks noChangeArrowheads="1"/>
            </p:cNvSpPr>
            <p:nvPr/>
          </p:nvSpPr>
          <p:spPr bwMode="auto">
            <a:xfrm>
              <a:off x="5088" y="3173"/>
              <a:ext cx="10" cy="9"/>
            </a:xfrm>
            <a:prstGeom prst="rect">
              <a:avLst/>
            </a:prstGeom>
            <a:solidFill>
              <a:srgbClr val="C0C0C0"/>
            </a:solidFill>
            <a:ln w="9525">
              <a:noFill/>
              <a:miter lim="800000"/>
              <a:headEnd/>
              <a:tailEnd/>
            </a:ln>
          </p:spPr>
          <p:txBody>
            <a:bodyPr/>
            <a:lstStyle/>
            <a:p>
              <a:endParaRPr lang="en-US"/>
            </a:p>
          </p:txBody>
        </p:sp>
        <p:sp>
          <p:nvSpPr>
            <p:cNvPr id="67703" name="Line 119"/>
            <p:cNvSpPr>
              <a:spLocks noChangeShapeType="1"/>
            </p:cNvSpPr>
            <p:nvPr/>
          </p:nvSpPr>
          <p:spPr bwMode="auto">
            <a:xfrm>
              <a:off x="5088" y="3341"/>
              <a:ext cx="1" cy="1"/>
            </a:xfrm>
            <a:prstGeom prst="line">
              <a:avLst/>
            </a:prstGeom>
            <a:noFill/>
            <a:ln w="0">
              <a:solidFill>
                <a:srgbClr val="C0C0C0"/>
              </a:solidFill>
              <a:round/>
              <a:headEnd/>
              <a:tailEnd/>
            </a:ln>
          </p:spPr>
          <p:txBody>
            <a:bodyPr/>
            <a:lstStyle/>
            <a:p>
              <a:endParaRPr lang="en-US"/>
            </a:p>
          </p:txBody>
        </p:sp>
        <p:sp>
          <p:nvSpPr>
            <p:cNvPr id="67704" name="Rectangle 120"/>
            <p:cNvSpPr>
              <a:spLocks noChangeArrowheads="1"/>
            </p:cNvSpPr>
            <p:nvPr/>
          </p:nvSpPr>
          <p:spPr bwMode="auto">
            <a:xfrm>
              <a:off x="5088" y="3341"/>
              <a:ext cx="10" cy="10"/>
            </a:xfrm>
            <a:prstGeom prst="rect">
              <a:avLst/>
            </a:prstGeom>
            <a:solidFill>
              <a:srgbClr val="C0C0C0"/>
            </a:solidFill>
            <a:ln w="9525">
              <a:noFill/>
              <a:miter lim="800000"/>
              <a:headEnd/>
              <a:tailEnd/>
            </a:ln>
          </p:spPr>
          <p:txBody>
            <a:bodyPr/>
            <a:lstStyle/>
            <a:p>
              <a:endParaRPr lang="en-US"/>
            </a:p>
          </p:txBody>
        </p:sp>
        <p:sp>
          <p:nvSpPr>
            <p:cNvPr id="67705" name="Line 121"/>
            <p:cNvSpPr>
              <a:spLocks noChangeShapeType="1"/>
            </p:cNvSpPr>
            <p:nvPr/>
          </p:nvSpPr>
          <p:spPr bwMode="auto">
            <a:xfrm>
              <a:off x="5088" y="3509"/>
              <a:ext cx="1" cy="1"/>
            </a:xfrm>
            <a:prstGeom prst="line">
              <a:avLst/>
            </a:prstGeom>
            <a:noFill/>
            <a:ln w="0">
              <a:solidFill>
                <a:srgbClr val="C0C0C0"/>
              </a:solidFill>
              <a:round/>
              <a:headEnd/>
              <a:tailEnd/>
            </a:ln>
          </p:spPr>
          <p:txBody>
            <a:bodyPr/>
            <a:lstStyle/>
            <a:p>
              <a:endParaRPr lang="en-US"/>
            </a:p>
          </p:txBody>
        </p:sp>
        <p:sp>
          <p:nvSpPr>
            <p:cNvPr id="67706" name="Rectangle 122"/>
            <p:cNvSpPr>
              <a:spLocks noChangeArrowheads="1"/>
            </p:cNvSpPr>
            <p:nvPr/>
          </p:nvSpPr>
          <p:spPr bwMode="auto">
            <a:xfrm>
              <a:off x="5088" y="3509"/>
              <a:ext cx="10" cy="10"/>
            </a:xfrm>
            <a:prstGeom prst="rect">
              <a:avLst/>
            </a:prstGeom>
            <a:solidFill>
              <a:srgbClr val="C0C0C0"/>
            </a:solidFill>
            <a:ln w="9525">
              <a:noFill/>
              <a:miter lim="800000"/>
              <a:headEnd/>
              <a:tailEnd/>
            </a:ln>
          </p:spPr>
          <p:txBody>
            <a:bodyPr/>
            <a:lstStyle/>
            <a:p>
              <a:endParaRPr lang="en-US"/>
            </a:p>
          </p:txBody>
        </p:sp>
        <p:sp>
          <p:nvSpPr>
            <p:cNvPr id="67707" name="Line 123"/>
            <p:cNvSpPr>
              <a:spLocks noChangeShapeType="1"/>
            </p:cNvSpPr>
            <p:nvPr/>
          </p:nvSpPr>
          <p:spPr bwMode="auto">
            <a:xfrm>
              <a:off x="5088" y="3678"/>
              <a:ext cx="1" cy="1"/>
            </a:xfrm>
            <a:prstGeom prst="line">
              <a:avLst/>
            </a:prstGeom>
            <a:noFill/>
            <a:ln w="0">
              <a:solidFill>
                <a:srgbClr val="C0C0C0"/>
              </a:solidFill>
              <a:round/>
              <a:headEnd/>
              <a:tailEnd/>
            </a:ln>
          </p:spPr>
          <p:txBody>
            <a:bodyPr/>
            <a:lstStyle/>
            <a:p>
              <a:endParaRPr lang="en-US"/>
            </a:p>
          </p:txBody>
        </p:sp>
        <p:sp>
          <p:nvSpPr>
            <p:cNvPr id="67708" name="Rectangle 124"/>
            <p:cNvSpPr>
              <a:spLocks noChangeArrowheads="1"/>
            </p:cNvSpPr>
            <p:nvPr/>
          </p:nvSpPr>
          <p:spPr bwMode="auto">
            <a:xfrm>
              <a:off x="5088" y="3678"/>
              <a:ext cx="10" cy="10"/>
            </a:xfrm>
            <a:prstGeom prst="rect">
              <a:avLst/>
            </a:prstGeom>
            <a:solidFill>
              <a:srgbClr val="C0C0C0"/>
            </a:solidFill>
            <a:ln w="9525">
              <a:noFill/>
              <a:miter lim="800000"/>
              <a:headEnd/>
              <a:tailEnd/>
            </a:ln>
          </p:spPr>
          <p:txBody>
            <a:bodyPr/>
            <a:lstStyle/>
            <a:p>
              <a:endParaRPr lang="en-US"/>
            </a:p>
          </p:txBody>
        </p:sp>
        <p:sp>
          <p:nvSpPr>
            <p:cNvPr id="67709" name="Line 125"/>
            <p:cNvSpPr>
              <a:spLocks noChangeShapeType="1"/>
            </p:cNvSpPr>
            <p:nvPr/>
          </p:nvSpPr>
          <p:spPr bwMode="auto">
            <a:xfrm>
              <a:off x="5088" y="3846"/>
              <a:ext cx="1" cy="1"/>
            </a:xfrm>
            <a:prstGeom prst="line">
              <a:avLst/>
            </a:prstGeom>
            <a:noFill/>
            <a:ln w="0">
              <a:solidFill>
                <a:srgbClr val="C0C0C0"/>
              </a:solidFill>
              <a:round/>
              <a:headEnd/>
              <a:tailEnd/>
            </a:ln>
          </p:spPr>
          <p:txBody>
            <a:bodyPr/>
            <a:lstStyle/>
            <a:p>
              <a:endParaRPr lang="en-US"/>
            </a:p>
          </p:txBody>
        </p:sp>
        <p:sp>
          <p:nvSpPr>
            <p:cNvPr id="67710" name="Rectangle 126"/>
            <p:cNvSpPr>
              <a:spLocks noChangeArrowheads="1"/>
            </p:cNvSpPr>
            <p:nvPr/>
          </p:nvSpPr>
          <p:spPr bwMode="auto">
            <a:xfrm>
              <a:off x="5088" y="3846"/>
              <a:ext cx="10" cy="10"/>
            </a:xfrm>
            <a:prstGeom prst="rect">
              <a:avLst/>
            </a:prstGeom>
            <a:solidFill>
              <a:srgbClr val="C0C0C0"/>
            </a:solidFill>
            <a:ln w="9525">
              <a:noFill/>
              <a:miter lim="800000"/>
              <a:headEnd/>
              <a:tailEnd/>
            </a:ln>
          </p:spPr>
          <p:txBody>
            <a:bodyPr/>
            <a:lstStyle/>
            <a:p>
              <a:endParaRPr lang="en-US"/>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sz="4000"/>
              <a:t>Step 1: Calculate the Range of Each Sample and Average Range</a:t>
            </a:r>
          </a:p>
        </p:txBody>
      </p:sp>
      <p:sp>
        <p:nvSpPr>
          <p:cNvPr id="161795" name="Rectangle 3"/>
          <p:cNvSpPr>
            <a:spLocks noGrp="1" noChangeArrowheads="1"/>
          </p:cNvSpPr>
          <p:nvPr>
            <p:ph type="body" sz="half" idx="1"/>
          </p:nvPr>
        </p:nvSpPr>
        <p:spPr/>
        <p:txBody>
          <a:bodyPr/>
          <a:lstStyle/>
          <a:p>
            <a:pPr>
              <a:buFont typeface="Wingdings" pitchFamily="2" charset="2"/>
              <a:buNone/>
            </a:pPr>
            <a:r>
              <a:rPr lang="en-US" sz="1200"/>
              <a:t>	</a:t>
            </a:r>
            <a:endParaRPr lang="en-US" sz="1800"/>
          </a:p>
        </p:txBody>
      </p:sp>
      <p:graphicFrame>
        <p:nvGraphicFramePr>
          <p:cNvPr id="161883" name="Group 91"/>
          <p:cNvGraphicFramePr>
            <a:graphicFrameLocks noGrp="1"/>
          </p:cNvGraphicFramePr>
          <p:nvPr>
            <p:ph sz="quarter" idx="2"/>
          </p:nvPr>
        </p:nvGraphicFramePr>
        <p:xfrm>
          <a:off x="1676400" y="2209800"/>
          <a:ext cx="5181600" cy="2514601"/>
        </p:xfrm>
        <a:graphic>
          <a:graphicData uri="http://schemas.openxmlformats.org/drawingml/2006/table">
            <a:tbl>
              <a:tblPr/>
              <a:tblGrid>
                <a:gridCol w="1701800"/>
                <a:gridCol w="1109663"/>
                <a:gridCol w="1227137"/>
                <a:gridCol w="1143000"/>
              </a:tblGrid>
              <a:tr h="4016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1" i="0" u="none" strike="noStrike" cap="none" normalizeH="0" baseline="0" smtClean="0">
                        <a:ln>
                          <a:noFill/>
                        </a:ln>
                        <a:solidFill>
                          <a:schemeClr val="tx1"/>
                        </a:solidFill>
                        <a:effectLst/>
                        <a:latin typeface="Tahom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Time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Time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Time 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Observation 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charset="0"/>
                        </a:rPr>
                        <a:t>15.8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rgbClr val="006600"/>
                          </a:solidFill>
                          <a:effectLst/>
                          <a:latin typeface="Tahoma" charset="0"/>
                        </a:rPr>
                        <a:t>Sample ranges (R)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smtClean="0">
                          <a:ln>
                            <a:noFill/>
                          </a:ln>
                          <a:solidFill>
                            <a:srgbClr val="009870"/>
                          </a:solidFill>
                          <a:effectLst/>
                          <a:latin typeface="Tahoma"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smtClean="0">
                          <a:ln>
                            <a:noFill/>
                          </a:ln>
                          <a:solidFill>
                            <a:srgbClr val="009870"/>
                          </a:solidFill>
                          <a:effectLst/>
                          <a:latin typeface="Tahoma" charset="0"/>
                        </a:rPr>
                        <a:t>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smtClean="0">
                          <a:ln>
                            <a:noFill/>
                          </a:ln>
                          <a:solidFill>
                            <a:srgbClr val="009870"/>
                          </a:solidFill>
                          <a:effectLst/>
                          <a:latin typeface="Tahoma"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61880" name="Object 88"/>
          <p:cNvGraphicFramePr>
            <a:graphicFrameLocks noChangeAspect="1"/>
          </p:cNvGraphicFramePr>
          <p:nvPr>
            <p:ph sz="quarter" idx="3"/>
          </p:nvPr>
        </p:nvGraphicFramePr>
        <p:xfrm>
          <a:off x="1447800" y="5029200"/>
          <a:ext cx="5638800" cy="1000125"/>
        </p:xfrm>
        <a:graphic>
          <a:graphicData uri="http://schemas.openxmlformats.org/presentationml/2006/ole">
            <p:oleObj spid="_x0000_s26626" name="Equation" r:id="rId3" imgW="2222280" imgH="393480" progId="">
              <p:embed/>
            </p:oleObj>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1150938" y="457200"/>
            <a:ext cx="7793037" cy="1219200"/>
          </a:xfrm>
        </p:spPr>
        <p:txBody>
          <a:bodyPr/>
          <a:lstStyle/>
          <a:p>
            <a:r>
              <a:rPr lang="en-US" sz="3600"/>
              <a:t>Step 2: Calculate CL, UCL, LCL</a:t>
            </a:r>
          </a:p>
        </p:txBody>
      </p:sp>
      <p:sp>
        <p:nvSpPr>
          <p:cNvPr id="162819" name="Rectangle 3"/>
          <p:cNvSpPr>
            <a:spLocks noGrp="1" noChangeArrowheads="1"/>
          </p:cNvSpPr>
          <p:nvPr>
            <p:ph type="body" sz="half" idx="1"/>
          </p:nvPr>
        </p:nvSpPr>
        <p:spPr/>
        <p:txBody>
          <a:bodyPr/>
          <a:lstStyle/>
          <a:p>
            <a:pPr>
              <a:buFont typeface="Wingdings" pitchFamily="2" charset="2"/>
              <a:buNone/>
            </a:pPr>
            <a:r>
              <a:rPr lang="en-US" sz="1200"/>
              <a:t>	</a:t>
            </a:r>
            <a:endParaRPr lang="en-US" sz="1800"/>
          </a:p>
        </p:txBody>
      </p:sp>
      <p:sp>
        <p:nvSpPr>
          <p:cNvPr id="162820" name="Rectangle 4"/>
          <p:cNvSpPr>
            <a:spLocks noChangeArrowheads="1"/>
          </p:cNvSpPr>
          <p:nvPr/>
        </p:nvSpPr>
        <p:spPr bwMode="auto">
          <a:xfrm>
            <a:off x="1600200" y="2057400"/>
            <a:ext cx="4953000"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None/>
            </a:pPr>
            <a:endParaRPr lang="en-US" sz="20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000"/>
          </a:p>
        </p:txBody>
      </p:sp>
      <p:sp>
        <p:nvSpPr>
          <p:cNvPr id="162821" name="Rectangle 5"/>
          <p:cNvSpPr>
            <a:spLocks noChangeArrowheads="1"/>
          </p:cNvSpPr>
          <p:nvPr/>
        </p:nvSpPr>
        <p:spPr bwMode="auto">
          <a:xfrm>
            <a:off x="685800" y="2209800"/>
            <a:ext cx="7620000"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Char char="n"/>
            </a:pPr>
            <a:r>
              <a:rPr lang="en-US" sz="2000" b="1">
                <a:solidFill>
                  <a:schemeClr val="folHlink"/>
                </a:solidFill>
              </a:rPr>
              <a:t>Center line:</a:t>
            </a:r>
          </a:p>
          <a:p>
            <a:pPr marL="342900" indent="-342900" eaLnBrk="1" hangingPunct="1">
              <a:spcBef>
                <a:spcPct val="20000"/>
              </a:spcBef>
              <a:buClr>
                <a:schemeClr val="folHlink"/>
              </a:buClr>
              <a:buSzPct val="60000"/>
              <a:buFont typeface="Wingdings" pitchFamily="2" charset="2"/>
              <a:buNone/>
            </a:pPr>
            <a:endParaRPr lang="en-US" sz="20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Char char="n"/>
            </a:pPr>
            <a:r>
              <a:rPr lang="en-US" sz="2000" b="1">
                <a:solidFill>
                  <a:schemeClr val="folHlink"/>
                </a:solidFill>
              </a:rPr>
              <a:t>Control limits for ±3</a:t>
            </a:r>
            <a:r>
              <a:rPr lang="el-GR" sz="2000" b="1">
                <a:solidFill>
                  <a:schemeClr val="folHlink"/>
                </a:solidFill>
              </a:rPr>
              <a:t>σ</a:t>
            </a:r>
            <a:r>
              <a:rPr lang="en-US" sz="2000" b="1">
                <a:solidFill>
                  <a:schemeClr val="folHlink"/>
                </a:solidFill>
              </a:rPr>
              <a:t> limits:</a:t>
            </a:r>
          </a:p>
          <a:p>
            <a:pPr marL="342900" indent="-342900" eaLnBrk="1" hangingPunct="1">
              <a:spcBef>
                <a:spcPct val="20000"/>
              </a:spcBef>
              <a:buClr>
                <a:schemeClr val="folHlink"/>
              </a:buClr>
              <a:buSzPct val="60000"/>
              <a:buFont typeface="Wingdings" pitchFamily="2" charset="2"/>
              <a:buNone/>
            </a:pPr>
            <a:endParaRPr lang="en-US" sz="2000"/>
          </a:p>
        </p:txBody>
      </p:sp>
      <p:graphicFrame>
        <p:nvGraphicFramePr>
          <p:cNvPr id="162825" name="Object 9"/>
          <p:cNvGraphicFramePr>
            <a:graphicFrameLocks noChangeAspect="1"/>
          </p:cNvGraphicFramePr>
          <p:nvPr>
            <p:ph sz="half" idx="2"/>
          </p:nvPr>
        </p:nvGraphicFramePr>
        <p:xfrm>
          <a:off x="1143000" y="2971800"/>
          <a:ext cx="6762750" cy="2644775"/>
        </p:xfrm>
        <a:graphic>
          <a:graphicData uri="http://schemas.openxmlformats.org/presentationml/2006/ole">
            <p:oleObj spid="_x0000_s27650" name="Equation" r:id="rId3" imgW="3670200" imgH="1434960" progId="">
              <p:embed/>
            </p:oleObj>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sz="3600"/>
              <a:t>Control Chart for Range (R-Chart)</a:t>
            </a:r>
          </a:p>
        </p:txBody>
      </p:sp>
      <p:sp>
        <p:nvSpPr>
          <p:cNvPr id="178179" name="Rectangle 3"/>
          <p:cNvSpPr>
            <a:spLocks noGrp="1" noChangeArrowheads="1"/>
          </p:cNvSpPr>
          <p:nvPr>
            <p:ph type="body" sz="half" idx="1"/>
          </p:nvPr>
        </p:nvSpPr>
        <p:spPr>
          <a:xfrm>
            <a:off x="0" y="2017713"/>
            <a:ext cx="4495800" cy="4114800"/>
          </a:xfrm>
        </p:spPr>
        <p:txBody>
          <a:bodyPr/>
          <a:lstStyle/>
          <a:p>
            <a:pPr>
              <a:buFont typeface="Wingdings" pitchFamily="2" charset="2"/>
              <a:buNone/>
            </a:pPr>
            <a:r>
              <a:rPr lang="en-US" sz="2000" b="1">
                <a:solidFill>
                  <a:schemeClr val="folHlink"/>
                </a:solidFill>
              </a:rPr>
              <a:t>	Center Line and Control Limit calculations:</a:t>
            </a:r>
          </a:p>
        </p:txBody>
      </p:sp>
      <p:sp>
        <p:nvSpPr>
          <p:cNvPr id="178180" name="Rectangle 4"/>
          <p:cNvSpPr>
            <a:spLocks noGrp="1" noChangeArrowheads="1"/>
          </p:cNvSpPr>
          <p:nvPr>
            <p:ph type="body" sz="half" idx="2"/>
          </p:nvPr>
        </p:nvSpPr>
        <p:spPr>
          <a:xfrm>
            <a:off x="4572000" y="2017713"/>
            <a:ext cx="4383088" cy="4114800"/>
          </a:xfrm>
        </p:spPr>
        <p:txBody>
          <a:bodyPr/>
          <a:lstStyle/>
          <a:p>
            <a:pPr>
              <a:buFont typeface="Wingdings" pitchFamily="2" charset="2"/>
              <a:buNone/>
            </a:pPr>
            <a:endParaRPr lang="en-US" sz="1800">
              <a:solidFill>
                <a:schemeClr val="folHlink"/>
              </a:solidFill>
            </a:endParaRPr>
          </a:p>
          <a:p>
            <a:endParaRPr lang="en-US" sz="1800">
              <a:solidFill>
                <a:schemeClr val="folHlink"/>
              </a:solidFill>
            </a:endParaRPr>
          </a:p>
        </p:txBody>
      </p:sp>
      <p:graphicFrame>
        <p:nvGraphicFramePr>
          <p:cNvPr id="178181" name="Object 5"/>
          <p:cNvGraphicFramePr>
            <a:graphicFrameLocks noChangeAspect="1"/>
          </p:cNvGraphicFramePr>
          <p:nvPr>
            <p:ph sz="half" idx="4294967295"/>
          </p:nvPr>
        </p:nvGraphicFramePr>
        <p:xfrm>
          <a:off x="228600" y="3048000"/>
          <a:ext cx="4724400" cy="1989138"/>
        </p:xfrm>
        <a:graphic>
          <a:graphicData uri="http://schemas.openxmlformats.org/presentationml/2006/ole">
            <p:oleObj spid="_x0000_s28674" name="Equation" r:id="rId3" imgW="2654280" imgH="1117440" progId="">
              <p:embed/>
            </p:oleObj>
          </a:graphicData>
        </a:graphic>
      </p:graphicFrame>
      <p:grpSp>
        <p:nvGrpSpPr>
          <p:cNvPr id="2" name="Group 6"/>
          <p:cNvGrpSpPr>
            <a:grpSpLocks noChangeAspect="1"/>
          </p:cNvGrpSpPr>
          <p:nvPr/>
        </p:nvGrpSpPr>
        <p:grpSpPr bwMode="auto">
          <a:xfrm>
            <a:off x="5029200" y="2057400"/>
            <a:ext cx="4114800" cy="4267200"/>
            <a:chOff x="720" y="1152"/>
            <a:chExt cx="4378" cy="2714"/>
          </a:xfrm>
        </p:grpSpPr>
        <p:sp>
          <p:nvSpPr>
            <p:cNvPr id="178183" name="AutoShape 7"/>
            <p:cNvSpPr>
              <a:spLocks noChangeAspect="1" noChangeArrowheads="1" noTextEdit="1"/>
            </p:cNvSpPr>
            <p:nvPr/>
          </p:nvSpPr>
          <p:spPr bwMode="auto">
            <a:xfrm>
              <a:off x="720" y="1152"/>
              <a:ext cx="4368" cy="2704"/>
            </a:xfrm>
            <a:prstGeom prst="rect">
              <a:avLst/>
            </a:prstGeom>
            <a:noFill/>
            <a:ln w="9525">
              <a:noFill/>
              <a:miter lim="800000"/>
              <a:headEnd/>
              <a:tailEnd/>
            </a:ln>
          </p:spPr>
          <p:txBody>
            <a:bodyPr/>
            <a:lstStyle/>
            <a:p>
              <a:endParaRPr lang="en-US"/>
            </a:p>
          </p:txBody>
        </p:sp>
        <p:sp>
          <p:nvSpPr>
            <p:cNvPr id="178184" name="Rectangle 8"/>
            <p:cNvSpPr>
              <a:spLocks noChangeArrowheads="1"/>
            </p:cNvSpPr>
            <p:nvPr/>
          </p:nvSpPr>
          <p:spPr bwMode="auto">
            <a:xfrm>
              <a:off x="720" y="1152"/>
              <a:ext cx="4368" cy="347"/>
            </a:xfrm>
            <a:prstGeom prst="rect">
              <a:avLst/>
            </a:prstGeom>
            <a:solidFill>
              <a:srgbClr val="FF9900"/>
            </a:solidFill>
            <a:ln w="9525">
              <a:noFill/>
              <a:miter lim="800000"/>
              <a:headEnd/>
              <a:tailEnd/>
            </a:ln>
          </p:spPr>
          <p:txBody>
            <a:bodyPr/>
            <a:lstStyle/>
            <a:p>
              <a:endParaRPr lang="en-US"/>
            </a:p>
          </p:txBody>
        </p:sp>
        <p:sp>
          <p:nvSpPr>
            <p:cNvPr id="178185" name="Rectangle 9"/>
            <p:cNvSpPr>
              <a:spLocks noChangeArrowheads="1"/>
            </p:cNvSpPr>
            <p:nvPr/>
          </p:nvSpPr>
          <p:spPr bwMode="auto">
            <a:xfrm>
              <a:off x="720" y="1489"/>
              <a:ext cx="4368" cy="2367"/>
            </a:xfrm>
            <a:prstGeom prst="rect">
              <a:avLst/>
            </a:prstGeom>
            <a:solidFill>
              <a:srgbClr val="FFCC99"/>
            </a:solidFill>
            <a:ln w="9525">
              <a:noFill/>
              <a:miter lim="800000"/>
              <a:headEnd/>
              <a:tailEnd/>
            </a:ln>
          </p:spPr>
          <p:txBody>
            <a:bodyPr/>
            <a:lstStyle/>
            <a:p>
              <a:endParaRPr lang="en-US"/>
            </a:p>
          </p:txBody>
        </p:sp>
        <p:sp>
          <p:nvSpPr>
            <p:cNvPr id="178186" name="Rectangle 10"/>
            <p:cNvSpPr>
              <a:spLocks noChangeArrowheads="1"/>
            </p:cNvSpPr>
            <p:nvPr/>
          </p:nvSpPr>
          <p:spPr bwMode="auto">
            <a:xfrm>
              <a:off x="1988" y="1162"/>
              <a:ext cx="1141" cy="97"/>
            </a:xfrm>
            <a:prstGeom prst="rect">
              <a:avLst/>
            </a:prstGeom>
            <a:noFill/>
            <a:ln w="9525">
              <a:noFill/>
              <a:miter lim="800000"/>
              <a:headEnd/>
              <a:tailEnd/>
            </a:ln>
          </p:spPr>
          <p:txBody>
            <a:bodyPr wrap="none" lIns="0" tIns="0" rIns="0" bIns="0">
              <a:spAutoFit/>
            </a:bodyPr>
            <a:lstStyle/>
            <a:p>
              <a:pPr eaLnBrk="1" hangingPunct="1"/>
              <a:r>
                <a:rPr lang="en-US" sz="1000" b="1">
                  <a:solidFill>
                    <a:srgbClr val="FFFFFF"/>
                  </a:solidFill>
                  <a:latin typeface="Arial" charset="0"/>
                </a:rPr>
                <a:t>Factor for x-Chart</a:t>
              </a:r>
              <a:endParaRPr lang="en-US" sz="1000">
                <a:latin typeface="Times New Roman" charset="0"/>
              </a:endParaRPr>
            </a:p>
          </p:txBody>
        </p:sp>
        <p:sp>
          <p:nvSpPr>
            <p:cNvPr id="178187" name="Rectangle 11"/>
            <p:cNvSpPr>
              <a:spLocks noChangeArrowheads="1"/>
            </p:cNvSpPr>
            <p:nvPr/>
          </p:nvSpPr>
          <p:spPr bwMode="auto">
            <a:xfrm>
              <a:off x="2453" y="1330"/>
              <a:ext cx="275" cy="155"/>
            </a:xfrm>
            <a:prstGeom prst="rect">
              <a:avLst/>
            </a:prstGeom>
            <a:noFill/>
            <a:ln w="9525">
              <a:noFill/>
              <a:miter lim="800000"/>
              <a:headEnd/>
              <a:tailEnd/>
            </a:ln>
          </p:spPr>
          <p:txBody>
            <a:bodyPr wrap="none" lIns="0" tIns="0" rIns="0" bIns="0">
              <a:spAutoFit/>
            </a:bodyPr>
            <a:lstStyle/>
            <a:p>
              <a:pPr eaLnBrk="1" hangingPunct="1"/>
              <a:r>
                <a:rPr lang="en-US" sz="1600" b="1">
                  <a:solidFill>
                    <a:srgbClr val="FFFFFF"/>
                  </a:solidFill>
                  <a:latin typeface="Arial" charset="0"/>
                </a:rPr>
                <a:t>A2</a:t>
              </a:r>
              <a:endParaRPr lang="en-US" sz="2400">
                <a:latin typeface="Times New Roman" charset="0"/>
              </a:endParaRPr>
            </a:p>
          </p:txBody>
        </p:sp>
        <p:sp>
          <p:nvSpPr>
            <p:cNvPr id="178188" name="Rectangle 12"/>
            <p:cNvSpPr>
              <a:spLocks noChangeArrowheads="1"/>
            </p:cNvSpPr>
            <p:nvPr/>
          </p:nvSpPr>
          <p:spPr bwMode="auto">
            <a:xfrm>
              <a:off x="3576" y="1330"/>
              <a:ext cx="275" cy="155"/>
            </a:xfrm>
            <a:prstGeom prst="rect">
              <a:avLst/>
            </a:prstGeom>
            <a:noFill/>
            <a:ln w="9525">
              <a:noFill/>
              <a:miter lim="800000"/>
              <a:headEnd/>
              <a:tailEnd/>
            </a:ln>
          </p:spPr>
          <p:txBody>
            <a:bodyPr wrap="none" lIns="0" tIns="0" rIns="0" bIns="0">
              <a:spAutoFit/>
            </a:bodyPr>
            <a:lstStyle/>
            <a:p>
              <a:pPr eaLnBrk="1" hangingPunct="1"/>
              <a:r>
                <a:rPr lang="en-US" sz="1600" b="1">
                  <a:solidFill>
                    <a:srgbClr val="FFFFFF"/>
                  </a:solidFill>
                  <a:latin typeface="Arial" charset="0"/>
                </a:rPr>
                <a:t>D3</a:t>
              </a:r>
              <a:endParaRPr lang="en-US" sz="2400">
                <a:latin typeface="Times New Roman" charset="0"/>
              </a:endParaRPr>
            </a:p>
          </p:txBody>
        </p:sp>
        <p:sp>
          <p:nvSpPr>
            <p:cNvPr id="178189" name="Rectangle 13"/>
            <p:cNvSpPr>
              <a:spLocks noChangeArrowheads="1"/>
            </p:cNvSpPr>
            <p:nvPr/>
          </p:nvSpPr>
          <p:spPr bwMode="auto">
            <a:xfrm>
              <a:off x="4530" y="1330"/>
              <a:ext cx="276" cy="155"/>
            </a:xfrm>
            <a:prstGeom prst="rect">
              <a:avLst/>
            </a:prstGeom>
            <a:noFill/>
            <a:ln w="9525">
              <a:noFill/>
              <a:miter lim="800000"/>
              <a:headEnd/>
              <a:tailEnd/>
            </a:ln>
          </p:spPr>
          <p:txBody>
            <a:bodyPr wrap="none" lIns="0" tIns="0" rIns="0" bIns="0">
              <a:spAutoFit/>
            </a:bodyPr>
            <a:lstStyle/>
            <a:p>
              <a:pPr eaLnBrk="1" hangingPunct="1"/>
              <a:r>
                <a:rPr lang="en-US" sz="1600" b="1">
                  <a:solidFill>
                    <a:srgbClr val="FFFFFF"/>
                  </a:solidFill>
                  <a:latin typeface="Arial" charset="0"/>
                </a:rPr>
                <a:t>D4</a:t>
              </a:r>
              <a:endParaRPr lang="en-US" sz="2400">
                <a:latin typeface="Times New Roman" charset="0"/>
              </a:endParaRPr>
            </a:p>
          </p:txBody>
        </p:sp>
        <p:sp>
          <p:nvSpPr>
            <p:cNvPr id="178190" name="Rectangle 14"/>
            <p:cNvSpPr>
              <a:spLocks noChangeArrowheads="1"/>
            </p:cNvSpPr>
            <p:nvPr/>
          </p:nvSpPr>
          <p:spPr bwMode="auto">
            <a:xfrm>
              <a:off x="1274" y="1499"/>
              <a:ext cx="12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2</a:t>
              </a:r>
              <a:endParaRPr lang="en-US" sz="2400">
                <a:latin typeface="Times New Roman" charset="0"/>
              </a:endParaRPr>
            </a:p>
          </p:txBody>
        </p:sp>
        <p:sp>
          <p:nvSpPr>
            <p:cNvPr id="178191" name="Rectangle 15"/>
            <p:cNvSpPr>
              <a:spLocks noChangeArrowheads="1"/>
            </p:cNvSpPr>
            <p:nvPr/>
          </p:nvSpPr>
          <p:spPr bwMode="auto">
            <a:xfrm>
              <a:off x="2414" y="1499"/>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1.88</a:t>
              </a:r>
              <a:endParaRPr lang="en-US" sz="2400">
                <a:latin typeface="Times New Roman" charset="0"/>
              </a:endParaRPr>
            </a:p>
          </p:txBody>
        </p:sp>
        <p:sp>
          <p:nvSpPr>
            <p:cNvPr id="178192" name="Rectangle 16"/>
            <p:cNvSpPr>
              <a:spLocks noChangeArrowheads="1"/>
            </p:cNvSpPr>
            <p:nvPr/>
          </p:nvSpPr>
          <p:spPr bwMode="auto">
            <a:xfrm>
              <a:off x="3532" y="1499"/>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0.00</a:t>
              </a:r>
              <a:endParaRPr lang="en-US" sz="2400">
                <a:latin typeface="Times New Roman" charset="0"/>
              </a:endParaRPr>
            </a:p>
          </p:txBody>
        </p:sp>
        <p:sp>
          <p:nvSpPr>
            <p:cNvPr id="178193" name="Rectangle 17"/>
            <p:cNvSpPr>
              <a:spLocks noChangeArrowheads="1"/>
            </p:cNvSpPr>
            <p:nvPr/>
          </p:nvSpPr>
          <p:spPr bwMode="auto">
            <a:xfrm>
              <a:off x="4481" y="1499"/>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3.27</a:t>
              </a:r>
              <a:endParaRPr lang="en-US" sz="2400">
                <a:latin typeface="Times New Roman" charset="0"/>
              </a:endParaRPr>
            </a:p>
          </p:txBody>
        </p:sp>
        <p:sp>
          <p:nvSpPr>
            <p:cNvPr id="178194" name="Rectangle 18"/>
            <p:cNvSpPr>
              <a:spLocks noChangeArrowheads="1"/>
            </p:cNvSpPr>
            <p:nvPr/>
          </p:nvSpPr>
          <p:spPr bwMode="auto">
            <a:xfrm>
              <a:off x="1274" y="1668"/>
              <a:ext cx="12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3</a:t>
              </a:r>
              <a:endParaRPr lang="en-US" sz="2400">
                <a:latin typeface="Times New Roman" charset="0"/>
              </a:endParaRPr>
            </a:p>
          </p:txBody>
        </p:sp>
        <p:sp>
          <p:nvSpPr>
            <p:cNvPr id="178195" name="Rectangle 19"/>
            <p:cNvSpPr>
              <a:spLocks noChangeArrowheads="1"/>
            </p:cNvSpPr>
            <p:nvPr/>
          </p:nvSpPr>
          <p:spPr bwMode="auto">
            <a:xfrm>
              <a:off x="2414" y="1668"/>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1.02</a:t>
              </a:r>
              <a:endParaRPr lang="en-US" sz="2400">
                <a:latin typeface="Times New Roman" charset="0"/>
              </a:endParaRPr>
            </a:p>
          </p:txBody>
        </p:sp>
        <p:sp>
          <p:nvSpPr>
            <p:cNvPr id="178196" name="Rectangle 20"/>
            <p:cNvSpPr>
              <a:spLocks noChangeArrowheads="1"/>
            </p:cNvSpPr>
            <p:nvPr/>
          </p:nvSpPr>
          <p:spPr bwMode="auto">
            <a:xfrm>
              <a:off x="3532" y="1668"/>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0.00</a:t>
              </a:r>
              <a:endParaRPr lang="en-US" sz="2400">
                <a:latin typeface="Times New Roman" charset="0"/>
              </a:endParaRPr>
            </a:p>
          </p:txBody>
        </p:sp>
        <p:sp>
          <p:nvSpPr>
            <p:cNvPr id="178197" name="Rectangle 21"/>
            <p:cNvSpPr>
              <a:spLocks noChangeArrowheads="1"/>
            </p:cNvSpPr>
            <p:nvPr/>
          </p:nvSpPr>
          <p:spPr bwMode="auto">
            <a:xfrm>
              <a:off x="4481" y="1668"/>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2.57</a:t>
              </a:r>
              <a:endParaRPr lang="en-US" sz="2400">
                <a:latin typeface="Times New Roman" charset="0"/>
              </a:endParaRPr>
            </a:p>
          </p:txBody>
        </p:sp>
        <p:sp>
          <p:nvSpPr>
            <p:cNvPr id="178198" name="Rectangle 22"/>
            <p:cNvSpPr>
              <a:spLocks noChangeArrowheads="1"/>
            </p:cNvSpPr>
            <p:nvPr/>
          </p:nvSpPr>
          <p:spPr bwMode="auto">
            <a:xfrm>
              <a:off x="1274" y="1835"/>
              <a:ext cx="12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4</a:t>
              </a:r>
              <a:endParaRPr lang="en-US" sz="2400">
                <a:latin typeface="Times New Roman" charset="0"/>
              </a:endParaRPr>
            </a:p>
          </p:txBody>
        </p:sp>
        <p:sp>
          <p:nvSpPr>
            <p:cNvPr id="178199" name="Rectangle 23"/>
            <p:cNvSpPr>
              <a:spLocks noChangeArrowheads="1"/>
            </p:cNvSpPr>
            <p:nvPr/>
          </p:nvSpPr>
          <p:spPr bwMode="auto">
            <a:xfrm>
              <a:off x="2414" y="1835"/>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0.73</a:t>
              </a:r>
              <a:endParaRPr lang="en-US" sz="2400">
                <a:latin typeface="Times New Roman" charset="0"/>
              </a:endParaRPr>
            </a:p>
          </p:txBody>
        </p:sp>
        <p:sp>
          <p:nvSpPr>
            <p:cNvPr id="178200" name="Rectangle 24"/>
            <p:cNvSpPr>
              <a:spLocks noChangeArrowheads="1"/>
            </p:cNvSpPr>
            <p:nvPr/>
          </p:nvSpPr>
          <p:spPr bwMode="auto">
            <a:xfrm>
              <a:off x="3532" y="1835"/>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0.00</a:t>
              </a:r>
              <a:endParaRPr lang="en-US" sz="2400">
                <a:latin typeface="Times New Roman" charset="0"/>
              </a:endParaRPr>
            </a:p>
          </p:txBody>
        </p:sp>
        <p:sp>
          <p:nvSpPr>
            <p:cNvPr id="178201" name="Rectangle 25"/>
            <p:cNvSpPr>
              <a:spLocks noChangeArrowheads="1"/>
            </p:cNvSpPr>
            <p:nvPr/>
          </p:nvSpPr>
          <p:spPr bwMode="auto">
            <a:xfrm>
              <a:off x="4481" y="1835"/>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2.28</a:t>
              </a:r>
              <a:endParaRPr lang="en-US" sz="2400">
                <a:latin typeface="Times New Roman" charset="0"/>
              </a:endParaRPr>
            </a:p>
          </p:txBody>
        </p:sp>
        <p:sp>
          <p:nvSpPr>
            <p:cNvPr id="178202" name="Rectangle 26"/>
            <p:cNvSpPr>
              <a:spLocks noChangeArrowheads="1"/>
            </p:cNvSpPr>
            <p:nvPr/>
          </p:nvSpPr>
          <p:spPr bwMode="auto">
            <a:xfrm>
              <a:off x="1274" y="2004"/>
              <a:ext cx="12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5</a:t>
              </a:r>
              <a:endParaRPr lang="en-US" sz="2400">
                <a:latin typeface="Times New Roman" charset="0"/>
              </a:endParaRPr>
            </a:p>
          </p:txBody>
        </p:sp>
        <p:sp>
          <p:nvSpPr>
            <p:cNvPr id="178203" name="Rectangle 27"/>
            <p:cNvSpPr>
              <a:spLocks noChangeArrowheads="1"/>
            </p:cNvSpPr>
            <p:nvPr/>
          </p:nvSpPr>
          <p:spPr bwMode="auto">
            <a:xfrm>
              <a:off x="2414" y="2004"/>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0.58</a:t>
              </a:r>
              <a:endParaRPr lang="en-US" sz="2400">
                <a:latin typeface="Times New Roman" charset="0"/>
              </a:endParaRPr>
            </a:p>
          </p:txBody>
        </p:sp>
        <p:sp>
          <p:nvSpPr>
            <p:cNvPr id="178204" name="Rectangle 28"/>
            <p:cNvSpPr>
              <a:spLocks noChangeArrowheads="1"/>
            </p:cNvSpPr>
            <p:nvPr/>
          </p:nvSpPr>
          <p:spPr bwMode="auto">
            <a:xfrm>
              <a:off x="3532" y="2004"/>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0.00</a:t>
              </a:r>
              <a:endParaRPr lang="en-US" sz="2400">
                <a:latin typeface="Times New Roman" charset="0"/>
              </a:endParaRPr>
            </a:p>
          </p:txBody>
        </p:sp>
        <p:sp>
          <p:nvSpPr>
            <p:cNvPr id="178205" name="Rectangle 29"/>
            <p:cNvSpPr>
              <a:spLocks noChangeArrowheads="1"/>
            </p:cNvSpPr>
            <p:nvPr/>
          </p:nvSpPr>
          <p:spPr bwMode="auto">
            <a:xfrm>
              <a:off x="4481" y="2004"/>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2.11</a:t>
              </a:r>
              <a:endParaRPr lang="en-US" sz="2400">
                <a:latin typeface="Times New Roman" charset="0"/>
              </a:endParaRPr>
            </a:p>
          </p:txBody>
        </p:sp>
        <p:sp>
          <p:nvSpPr>
            <p:cNvPr id="178206" name="Rectangle 30"/>
            <p:cNvSpPr>
              <a:spLocks noChangeArrowheads="1"/>
            </p:cNvSpPr>
            <p:nvPr/>
          </p:nvSpPr>
          <p:spPr bwMode="auto">
            <a:xfrm>
              <a:off x="1274" y="2171"/>
              <a:ext cx="12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6</a:t>
              </a:r>
              <a:endParaRPr lang="en-US" sz="2400">
                <a:latin typeface="Times New Roman" charset="0"/>
              </a:endParaRPr>
            </a:p>
          </p:txBody>
        </p:sp>
        <p:sp>
          <p:nvSpPr>
            <p:cNvPr id="178207" name="Rectangle 31"/>
            <p:cNvSpPr>
              <a:spLocks noChangeArrowheads="1"/>
            </p:cNvSpPr>
            <p:nvPr/>
          </p:nvSpPr>
          <p:spPr bwMode="auto">
            <a:xfrm>
              <a:off x="2414" y="2171"/>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0.48</a:t>
              </a:r>
              <a:endParaRPr lang="en-US" sz="2400">
                <a:latin typeface="Times New Roman" charset="0"/>
              </a:endParaRPr>
            </a:p>
          </p:txBody>
        </p:sp>
        <p:sp>
          <p:nvSpPr>
            <p:cNvPr id="178208" name="Rectangle 32"/>
            <p:cNvSpPr>
              <a:spLocks noChangeArrowheads="1"/>
            </p:cNvSpPr>
            <p:nvPr/>
          </p:nvSpPr>
          <p:spPr bwMode="auto">
            <a:xfrm>
              <a:off x="3532" y="2171"/>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0.00</a:t>
              </a:r>
              <a:endParaRPr lang="en-US" sz="2400">
                <a:latin typeface="Times New Roman" charset="0"/>
              </a:endParaRPr>
            </a:p>
          </p:txBody>
        </p:sp>
        <p:sp>
          <p:nvSpPr>
            <p:cNvPr id="178209" name="Rectangle 33"/>
            <p:cNvSpPr>
              <a:spLocks noChangeArrowheads="1"/>
            </p:cNvSpPr>
            <p:nvPr/>
          </p:nvSpPr>
          <p:spPr bwMode="auto">
            <a:xfrm>
              <a:off x="4481" y="2171"/>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2.00</a:t>
              </a:r>
              <a:endParaRPr lang="en-US" sz="2400">
                <a:latin typeface="Times New Roman" charset="0"/>
              </a:endParaRPr>
            </a:p>
          </p:txBody>
        </p:sp>
        <p:sp>
          <p:nvSpPr>
            <p:cNvPr id="178210" name="Rectangle 34"/>
            <p:cNvSpPr>
              <a:spLocks noChangeArrowheads="1"/>
            </p:cNvSpPr>
            <p:nvPr/>
          </p:nvSpPr>
          <p:spPr bwMode="auto">
            <a:xfrm>
              <a:off x="1274" y="2342"/>
              <a:ext cx="12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7</a:t>
              </a:r>
              <a:endParaRPr lang="en-US" sz="2400">
                <a:latin typeface="Times New Roman" charset="0"/>
              </a:endParaRPr>
            </a:p>
          </p:txBody>
        </p:sp>
        <p:sp>
          <p:nvSpPr>
            <p:cNvPr id="178211" name="Rectangle 35"/>
            <p:cNvSpPr>
              <a:spLocks noChangeArrowheads="1"/>
            </p:cNvSpPr>
            <p:nvPr/>
          </p:nvSpPr>
          <p:spPr bwMode="auto">
            <a:xfrm>
              <a:off x="2414" y="2342"/>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0.42</a:t>
              </a:r>
              <a:endParaRPr lang="en-US" sz="2400">
                <a:latin typeface="Times New Roman" charset="0"/>
              </a:endParaRPr>
            </a:p>
          </p:txBody>
        </p:sp>
        <p:sp>
          <p:nvSpPr>
            <p:cNvPr id="178212" name="Rectangle 36"/>
            <p:cNvSpPr>
              <a:spLocks noChangeArrowheads="1"/>
            </p:cNvSpPr>
            <p:nvPr/>
          </p:nvSpPr>
          <p:spPr bwMode="auto">
            <a:xfrm>
              <a:off x="3532" y="2342"/>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0.08</a:t>
              </a:r>
              <a:endParaRPr lang="en-US" sz="2400">
                <a:latin typeface="Times New Roman" charset="0"/>
              </a:endParaRPr>
            </a:p>
          </p:txBody>
        </p:sp>
        <p:sp>
          <p:nvSpPr>
            <p:cNvPr id="178213" name="Rectangle 37"/>
            <p:cNvSpPr>
              <a:spLocks noChangeArrowheads="1"/>
            </p:cNvSpPr>
            <p:nvPr/>
          </p:nvSpPr>
          <p:spPr bwMode="auto">
            <a:xfrm>
              <a:off x="4482" y="2342"/>
              <a:ext cx="449" cy="156"/>
            </a:xfrm>
            <a:prstGeom prst="rect">
              <a:avLst/>
            </a:prstGeom>
            <a:noFill/>
            <a:ln w="9525">
              <a:noFill/>
              <a:miter lim="800000"/>
              <a:headEnd/>
              <a:tailEnd/>
            </a:ln>
          </p:spPr>
          <p:txBody>
            <a:bodyPr lIns="0" tIns="0" rIns="0" bIns="0">
              <a:spAutoFit/>
            </a:bodyPr>
            <a:lstStyle/>
            <a:p>
              <a:pPr eaLnBrk="1" hangingPunct="1"/>
              <a:r>
                <a:rPr lang="en-US" sz="1600">
                  <a:solidFill>
                    <a:srgbClr val="000000"/>
                  </a:solidFill>
                  <a:latin typeface="Arial" charset="0"/>
                </a:rPr>
                <a:t>1.92</a:t>
              </a:r>
              <a:endParaRPr lang="en-US" sz="2400">
                <a:latin typeface="Times New Roman" charset="0"/>
              </a:endParaRPr>
            </a:p>
          </p:txBody>
        </p:sp>
        <p:sp>
          <p:nvSpPr>
            <p:cNvPr id="178214" name="Rectangle 38"/>
            <p:cNvSpPr>
              <a:spLocks noChangeArrowheads="1"/>
            </p:cNvSpPr>
            <p:nvPr/>
          </p:nvSpPr>
          <p:spPr bwMode="auto">
            <a:xfrm>
              <a:off x="1274" y="2510"/>
              <a:ext cx="12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8</a:t>
              </a:r>
              <a:endParaRPr lang="en-US" sz="2400">
                <a:latin typeface="Times New Roman" charset="0"/>
              </a:endParaRPr>
            </a:p>
          </p:txBody>
        </p:sp>
        <p:sp>
          <p:nvSpPr>
            <p:cNvPr id="178215" name="Rectangle 39"/>
            <p:cNvSpPr>
              <a:spLocks noChangeArrowheads="1"/>
            </p:cNvSpPr>
            <p:nvPr/>
          </p:nvSpPr>
          <p:spPr bwMode="auto">
            <a:xfrm>
              <a:off x="2414" y="2510"/>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0.37</a:t>
              </a:r>
              <a:endParaRPr lang="en-US" sz="2400">
                <a:latin typeface="Times New Roman" charset="0"/>
              </a:endParaRPr>
            </a:p>
          </p:txBody>
        </p:sp>
        <p:sp>
          <p:nvSpPr>
            <p:cNvPr id="178216" name="Rectangle 40"/>
            <p:cNvSpPr>
              <a:spLocks noChangeArrowheads="1"/>
            </p:cNvSpPr>
            <p:nvPr/>
          </p:nvSpPr>
          <p:spPr bwMode="auto">
            <a:xfrm>
              <a:off x="3532" y="2510"/>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0.14</a:t>
              </a:r>
              <a:endParaRPr lang="en-US" sz="2400">
                <a:latin typeface="Times New Roman" charset="0"/>
              </a:endParaRPr>
            </a:p>
          </p:txBody>
        </p:sp>
        <p:sp>
          <p:nvSpPr>
            <p:cNvPr id="178217" name="Rectangle 41"/>
            <p:cNvSpPr>
              <a:spLocks noChangeArrowheads="1"/>
            </p:cNvSpPr>
            <p:nvPr/>
          </p:nvSpPr>
          <p:spPr bwMode="auto">
            <a:xfrm>
              <a:off x="4481" y="2510"/>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1.86</a:t>
              </a:r>
              <a:endParaRPr lang="en-US" sz="2400">
                <a:latin typeface="Times New Roman" charset="0"/>
              </a:endParaRPr>
            </a:p>
          </p:txBody>
        </p:sp>
        <p:sp>
          <p:nvSpPr>
            <p:cNvPr id="178218" name="Rectangle 42"/>
            <p:cNvSpPr>
              <a:spLocks noChangeArrowheads="1"/>
            </p:cNvSpPr>
            <p:nvPr/>
          </p:nvSpPr>
          <p:spPr bwMode="auto">
            <a:xfrm>
              <a:off x="1274" y="2676"/>
              <a:ext cx="12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9</a:t>
              </a:r>
              <a:endParaRPr lang="en-US" sz="2400">
                <a:latin typeface="Times New Roman" charset="0"/>
              </a:endParaRPr>
            </a:p>
          </p:txBody>
        </p:sp>
        <p:sp>
          <p:nvSpPr>
            <p:cNvPr id="178219" name="Rectangle 43"/>
            <p:cNvSpPr>
              <a:spLocks noChangeArrowheads="1"/>
            </p:cNvSpPr>
            <p:nvPr/>
          </p:nvSpPr>
          <p:spPr bwMode="auto">
            <a:xfrm>
              <a:off x="2414" y="2676"/>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0.34</a:t>
              </a:r>
              <a:endParaRPr lang="en-US" sz="2400">
                <a:latin typeface="Times New Roman" charset="0"/>
              </a:endParaRPr>
            </a:p>
          </p:txBody>
        </p:sp>
        <p:sp>
          <p:nvSpPr>
            <p:cNvPr id="178220" name="Rectangle 44"/>
            <p:cNvSpPr>
              <a:spLocks noChangeArrowheads="1"/>
            </p:cNvSpPr>
            <p:nvPr/>
          </p:nvSpPr>
          <p:spPr bwMode="auto">
            <a:xfrm>
              <a:off x="3532" y="2676"/>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0.18</a:t>
              </a:r>
              <a:endParaRPr lang="en-US" sz="2400">
                <a:latin typeface="Times New Roman" charset="0"/>
              </a:endParaRPr>
            </a:p>
          </p:txBody>
        </p:sp>
        <p:sp>
          <p:nvSpPr>
            <p:cNvPr id="178221" name="Rectangle 45"/>
            <p:cNvSpPr>
              <a:spLocks noChangeArrowheads="1"/>
            </p:cNvSpPr>
            <p:nvPr/>
          </p:nvSpPr>
          <p:spPr bwMode="auto">
            <a:xfrm>
              <a:off x="4481" y="2676"/>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1.82</a:t>
              </a:r>
              <a:endParaRPr lang="en-US" sz="2400">
                <a:latin typeface="Times New Roman" charset="0"/>
              </a:endParaRPr>
            </a:p>
          </p:txBody>
        </p:sp>
        <p:sp>
          <p:nvSpPr>
            <p:cNvPr id="178222" name="Rectangle 46"/>
            <p:cNvSpPr>
              <a:spLocks noChangeArrowheads="1"/>
            </p:cNvSpPr>
            <p:nvPr/>
          </p:nvSpPr>
          <p:spPr bwMode="auto">
            <a:xfrm>
              <a:off x="1235" y="2847"/>
              <a:ext cx="24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10</a:t>
              </a:r>
              <a:endParaRPr lang="en-US" sz="2400">
                <a:latin typeface="Times New Roman" charset="0"/>
              </a:endParaRPr>
            </a:p>
          </p:txBody>
        </p:sp>
        <p:sp>
          <p:nvSpPr>
            <p:cNvPr id="178223" name="Rectangle 47"/>
            <p:cNvSpPr>
              <a:spLocks noChangeArrowheads="1"/>
            </p:cNvSpPr>
            <p:nvPr/>
          </p:nvSpPr>
          <p:spPr bwMode="auto">
            <a:xfrm>
              <a:off x="2414" y="2847"/>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0.31</a:t>
              </a:r>
              <a:endParaRPr lang="en-US" sz="2400">
                <a:latin typeface="Times New Roman" charset="0"/>
              </a:endParaRPr>
            </a:p>
          </p:txBody>
        </p:sp>
        <p:sp>
          <p:nvSpPr>
            <p:cNvPr id="178224" name="Rectangle 48"/>
            <p:cNvSpPr>
              <a:spLocks noChangeArrowheads="1"/>
            </p:cNvSpPr>
            <p:nvPr/>
          </p:nvSpPr>
          <p:spPr bwMode="auto">
            <a:xfrm>
              <a:off x="3532" y="2847"/>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0.22</a:t>
              </a:r>
              <a:endParaRPr lang="en-US" sz="2400">
                <a:latin typeface="Times New Roman" charset="0"/>
              </a:endParaRPr>
            </a:p>
          </p:txBody>
        </p:sp>
        <p:sp>
          <p:nvSpPr>
            <p:cNvPr id="178225" name="Rectangle 49"/>
            <p:cNvSpPr>
              <a:spLocks noChangeArrowheads="1"/>
            </p:cNvSpPr>
            <p:nvPr/>
          </p:nvSpPr>
          <p:spPr bwMode="auto">
            <a:xfrm>
              <a:off x="4481" y="2847"/>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1.78</a:t>
              </a:r>
              <a:endParaRPr lang="en-US" sz="2400">
                <a:latin typeface="Times New Roman" charset="0"/>
              </a:endParaRPr>
            </a:p>
          </p:txBody>
        </p:sp>
        <p:sp>
          <p:nvSpPr>
            <p:cNvPr id="178226" name="Rectangle 50"/>
            <p:cNvSpPr>
              <a:spLocks noChangeArrowheads="1"/>
            </p:cNvSpPr>
            <p:nvPr/>
          </p:nvSpPr>
          <p:spPr bwMode="auto">
            <a:xfrm>
              <a:off x="1235" y="3014"/>
              <a:ext cx="24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11</a:t>
              </a:r>
              <a:endParaRPr lang="en-US" sz="2400">
                <a:latin typeface="Times New Roman" charset="0"/>
              </a:endParaRPr>
            </a:p>
          </p:txBody>
        </p:sp>
        <p:sp>
          <p:nvSpPr>
            <p:cNvPr id="178227" name="Rectangle 51"/>
            <p:cNvSpPr>
              <a:spLocks noChangeArrowheads="1"/>
            </p:cNvSpPr>
            <p:nvPr/>
          </p:nvSpPr>
          <p:spPr bwMode="auto">
            <a:xfrm>
              <a:off x="2414" y="3014"/>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0.29</a:t>
              </a:r>
              <a:endParaRPr lang="en-US" sz="2400">
                <a:latin typeface="Times New Roman" charset="0"/>
              </a:endParaRPr>
            </a:p>
          </p:txBody>
        </p:sp>
        <p:sp>
          <p:nvSpPr>
            <p:cNvPr id="178228" name="Rectangle 52"/>
            <p:cNvSpPr>
              <a:spLocks noChangeArrowheads="1"/>
            </p:cNvSpPr>
            <p:nvPr/>
          </p:nvSpPr>
          <p:spPr bwMode="auto">
            <a:xfrm>
              <a:off x="3532" y="3014"/>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0.26</a:t>
              </a:r>
              <a:endParaRPr lang="en-US" sz="2400">
                <a:latin typeface="Times New Roman" charset="0"/>
              </a:endParaRPr>
            </a:p>
          </p:txBody>
        </p:sp>
        <p:sp>
          <p:nvSpPr>
            <p:cNvPr id="178229" name="Rectangle 53"/>
            <p:cNvSpPr>
              <a:spLocks noChangeArrowheads="1"/>
            </p:cNvSpPr>
            <p:nvPr/>
          </p:nvSpPr>
          <p:spPr bwMode="auto">
            <a:xfrm>
              <a:off x="4481" y="3014"/>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1.74</a:t>
              </a:r>
              <a:endParaRPr lang="en-US" sz="2400">
                <a:latin typeface="Times New Roman" charset="0"/>
              </a:endParaRPr>
            </a:p>
          </p:txBody>
        </p:sp>
        <p:sp>
          <p:nvSpPr>
            <p:cNvPr id="178230" name="Rectangle 54"/>
            <p:cNvSpPr>
              <a:spLocks noChangeArrowheads="1"/>
            </p:cNvSpPr>
            <p:nvPr/>
          </p:nvSpPr>
          <p:spPr bwMode="auto">
            <a:xfrm>
              <a:off x="1235" y="3181"/>
              <a:ext cx="24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12</a:t>
              </a:r>
              <a:endParaRPr lang="en-US" sz="2400">
                <a:latin typeface="Times New Roman" charset="0"/>
              </a:endParaRPr>
            </a:p>
          </p:txBody>
        </p:sp>
        <p:sp>
          <p:nvSpPr>
            <p:cNvPr id="178231" name="Rectangle 55"/>
            <p:cNvSpPr>
              <a:spLocks noChangeArrowheads="1"/>
            </p:cNvSpPr>
            <p:nvPr/>
          </p:nvSpPr>
          <p:spPr bwMode="auto">
            <a:xfrm>
              <a:off x="2414" y="3181"/>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0.27</a:t>
              </a:r>
              <a:endParaRPr lang="en-US" sz="2400">
                <a:latin typeface="Times New Roman" charset="0"/>
              </a:endParaRPr>
            </a:p>
          </p:txBody>
        </p:sp>
        <p:sp>
          <p:nvSpPr>
            <p:cNvPr id="178232" name="Rectangle 56"/>
            <p:cNvSpPr>
              <a:spLocks noChangeArrowheads="1"/>
            </p:cNvSpPr>
            <p:nvPr/>
          </p:nvSpPr>
          <p:spPr bwMode="auto">
            <a:xfrm>
              <a:off x="3532" y="3181"/>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0.28</a:t>
              </a:r>
              <a:endParaRPr lang="en-US" sz="2400">
                <a:latin typeface="Times New Roman" charset="0"/>
              </a:endParaRPr>
            </a:p>
          </p:txBody>
        </p:sp>
        <p:sp>
          <p:nvSpPr>
            <p:cNvPr id="178233" name="Rectangle 57"/>
            <p:cNvSpPr>
              <a:spLocks noChangeArrowheads="1"/>
            </p:cNvSpPr>
            <p:nvPr/>
          </p:nvSpPr>
          <p:spPr bwMode="auto">
            <a:xfrm>
              <a:off x="4481" y="3181"/>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1.72</a:t>
              </a:r>
              <a:endParaRPr lang="en-US" sz="2400">
                <a:latin typeface="Times New Roman" charset="0"/>
              </a:endParaRPr>
            </a:p>
          </p:txBody>
        </p:sp>
        <p:sp>
          <p:nvSpPr>
            <p:cNvPr id="178234" name="Rectangle 58"/>
            <p:cNvSpPr>
              <a:spLocks noChangeArrowheads="1"/>
            </p:cNvSpPr>
            <p:nvPr/>
          </p:nvSpPr>
          <p:spPr bwMode="auto">
            <a:xfrm>
              <a:off x="1235" y="3350"/>
              <a:ext cx="24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13</a:t>
              </a:r>
              <a:endParaRPr lang="en-US" sz="2400">
                <a:latin typeface="Times New Roman" charset="0"/>
              </a:endParaRPr>
            </a:p>
          </p:txBody>
        </p:sp>
        <p:sp>
          <p:nvSpPr>
            <p:cNvPr id="178235" name="Rectangle 59"/>
            <p:cNvSpPr>
              <a:spLocks noChangeArrowheads="1"/>
            </p:cNvSpPr>
            <p:nvPr/>
          </p:nvSpPr>
          <p:spPr bwMode="auto">
            <a:xfrm>
              <a:off x="2414" y="3350"/>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0.25</a:t>
              </a:r>
              <a:endParaRPr lang="en-US" sz="2400">
                <a:latin typeface="Times New Roman" charset="0"/>
              </a:endParaRPr>
            </a:p>
          </p:txBody>
        </p:sp>
        <p:sp>
          <p:nvSpPr>
            <p:cNvPr id="178236" name="Rectangle 60"/>
            <p:cNvSpPr>
              <a:spLocks noChangeArrowheads="1"/>
            </p:cNvSpPr>
            <p:nvPr/>
          </p:nvSpPr>
          <p:spPr bwMode="auto">
            <a:xfrm>
              <a:off x="3532" y="3350"/>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0.31</a:t>
              </a:r>
              <a:endParaRPr lang="en-US" sz="2400">
                <a:latin typeface="Times New Roman" charset="0"/>
              </a:endParaRPr>
            </a:p>
          </p:txBody>
        </p:sp>
        <p:sp>
          <p:nvSpPr>
            <p:cNvPr id="178237" name="Rectangle 61"/>
            <p:cNvSpPr>
              <a:spLocks noChangeArrowheads="1"/>
            </p:cNvSpPr>
            <p:nvPr/>
          </p:nvSpPr>
          <p:spPr bwMode="auto">
            <a:xfrm>
              <a:off x="4481" y="3350"/>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1.69</a:t>
              </a:r>
              <a:endParaRPr lang="en-US" sz="2400">
                <a:latin typeface="Times New Roman" charset="0"/>
              </a:endParaRPr>
            </a:p>
          </p:txBody>
        </p:sp>
        <p:sp>
          <p:nvSpPr>
            <p:cNvPr id="178238" name="Rectangle 62"/>
            <p:cNvSpPr>
              <a:spLocks noChangeArrowheads="1"/>
            </p:cNvSpPr>
            <p:nvPr/>
          </p:nvSpPr>
          <p:spPr bwMode="auto">
            <a:xfrm>
              <a:off x="1235" y="3519"/>
              <a:ext cx="240"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14</a:t>
              </a:r>
              <a:endParaRPr lang="en-US" sz="2400">
                <a:latin typeface="Times New Roman" charset="0"/>
              </a:endParaRPr>
            </a:p>
          </p:txBody>
        </p:sp>
        <p:sp>
          <p:nvSpPr>
            <p:cNvPr id="178239" name="Rectangle 63"/>
            <p:cNvSpPr>
              <a:spLocks noChangeArrowheads="1"/>
            </p:cNvSpPr>
            <p:nvPr/>
          </p:nvSpPr>
          <p:spPr bwMode="auto">
            <a:xfrm>
              <a:off x="2414" y="3519"/>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0.24</a:t>
              </a:r>
              <a:endParaRPr lang="en-US" sz="2400">
                <a:latin typeface="Times New Roman" charset="0"/>
              </a:endParaRPr>
            </a:p>
          </p:txBody>
        </p:sp>
        <p:sp>
          <p:nvSpPr>
            <p:cNvPr id="178240" name="Rectangle 64"/>
            <p:cNvSpPr>
              <a:spLocks noChangeArrowheads="1"/>
            </p:cNvSpPr>
            <p:nvPr/>
          </p:nvSpPr>
          <p:spPr bwMode="auto">
            <a:xfrm>
              <a:off x="3532" y="3519"/>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0.33</a:t>
              </a:r>
              <a:endParaRPr lang="en-US" sz="2400">
                <a:latin typeface="Times New Roman" charset="0"/>
              </a:endParaRPr>
            </a:p>
          </p:txBody>
        </p:sp>
        <p:sp>
          <p:nvSpPr>
            <p:cNvPr id="178241" name="Rectangle 65"/>
            <p:cNvSpPr>
              <a:spLocks noChangeArrowheads="1"/>
            </p:cNvSpPr>
            <p:nvPr/>
          </p:nvSpPr>
          <p:spPr bwMode="auto">
            <a:xfrm>
              <a:off x="4481" y="3519"/>
              <a:ext cx="421" cy="155"/>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1.67</a:t>
              </a:r>
              <a:endParaRPr lang="en-US" sz="2400">
                <a:latin typeface="Times New Roman" charset="0"/>
              </a:endParaRPr>
            </a:p>
          </p:txBody>
        </p:sp>
        <p:sp>
          <p:nvSpPr>
            <p:cNvPr id="178242" name="Rectangle 66"/>
            <p:cNvSpPr>
              <a:spLocks noChangeArrowheads="1"/>
            </p:cNvSpPr>
            <p:nvPr/>
          </p:nvSpPr>
          <p:spPr bwMode="auto">
            <a:xfrm>
              <a:off x="1235" y="3688"/>
              <a:ext cx="240"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15</a:t>
              </a:r>
              <a:endParaRPr lang="en-US" sz="2400">
                <a:latin typeface="Times New Roman" charset="0"/>
              </a:endParaRPr>
            </a:p>
          </p:txBody>
        </p:sp>
        <p:sp>
          <p:nvSpPr>
            <p:cNvPr id="178243" name="Rectangle 67"/>
            <p:cNvSpPr>
              <a:spLocks noChangeArrowheads="1"/>
            </p:cNvSpPr>
            <p:nvPr/>
          </p:nvSpPr>
          <p:spPr bwMode="auto">
            <a:xfrm>
              <a:off x="2414" y="3688"/>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0.22</a:t>
              </a:r>
              <a:endParaRPr lang="en-US" sz="2400">
                <a:latin typeface="Times New Roman" charset="0"/>
              </a:endParaRPr>
            </a:p>
          </p:txBody>
        </p:sp>
        <p:sp>
          <p:nvSpPr>
            <p:cNvPr id="178244" name="Rectangle 68"/>
            <p:cNvSpPr>
              <a:spLocks noChangeArrowheads="1"/>
            </p:cNvSpPr>
            <p:nvPr/>
          </p:nvSpPr>
          <p:spPr bwMode="auto">
            <a:xfrm>
              <a:off x="3532" y="3688"/>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0.35</a:t>
              </a:r>
              <a:endParaRPr lang="en-US" sz="2400">
                <a:latin typeface="Times New Roman" charset="0"/>
              </a:endParaRPr>
            </a:p>
          </p:txBody>
        </p:sp>
        <p:sp>
          <p:nvSpPr>
            <p:cNvPr id="178245" name="Rectangle 69"/>
            <p:cNvSpPr>
              <a:spLocks noChangeArrowheads="1"/>
            </p:cNvSpPr>
            <p:nvPr/>
          </p:nvSpPr>
          <p:spPr bwMode="auto">
            <a:xfrm>
              <a:off x="4481" y="3688"/>
              <a:ext cx="421" cy="156"/>
            </a:xfrm>
            <a:prstGeom prst="rect">
              <a:avLst/>
            </a:prstGeom>
            <a:noFill/>
            <a:ln w="9525">
              <a:noFill/>
              <a:miter lim="800000"/>
              <a:headEnd/>
              <a:tailEnd/>
            </a:ln>
          </p:spPr>
          <p:txBody>
            <a:bodyPr wrap="none" lIns="0" tIns="0" rIns="0" bIns="0">
              <a:spAutoFit/>
            </a:bodyPr>
            <a:lstStyle/>
            <a:p>
              <a:pPr eaLnBrk="1" hangingPunct="1"/>
              <a:r>
                <a:rPr lang="en-US" sz="1600">
                  <a:solidFill>
                    <a:srgbClr val="000000"/>
                  </a:solidFill>
                  <a:latin typeface="Arial" charset="0"/>
                </a:rPr>
                <a:t>1.65</a:t>
              </a:r>
              <a:endParaRPr lang="en-US" sz="2400">
                <a:latin typeface="Times New Roman" charset="0"/>
              </a:endParaRPr>
            </a:p>
          </p:txBody>
        </p:sp>
        <p:sp>
          <p:nvSpPr>
            <p:cNvPr id="178246" name="Rectangle 70"/>
            <p:cNvSpPr>
              <a:spLocks noChangeArrowheads="1"/>
            </p:cNvSpPr>
            <p:nvPr/>
          </p:nvSpPr>
          <p:spPr bwMode="auto">
            <a:xfrm>
              <a:off x="3558" y="1162"/>
              <a:ext cx="1238" cy="97"/>
            </a:xfrm>
            <a:prstGeom prst="rect">
              <a:avLst/>
            </a:prstGeom>
            <a:noFill/>
            <a:ln w="9525">
              <a:noFill/>
              <a:miter lim="800000"/>
              <a:headEnd/>
              <a:tailEnd/>
            </a:ln>
          </p:spPr>
          <p:txBody>
            <a:bodyPr wrap="none" lIns="0" tIns="0" rIns="0" bIns="0">
              <a:spAutoFit/>
            </a:bodyPr>
            <a:lstStyle/>
            <a:p>
              <a:pPr eaLnBrk="1" hangingPunct="1"/>
              <a:r>
                <a:rPr lang="en-US" sz="1000" b="1">
                  <a:solidFill>
                    <a:srgbClr val="FFFFFF"/>
                  </a:solidFill>
                  <a:latin typeface="Arial" charset="0"/>
                </a:rPr>
                <a:t>Factors for R-Chart</a:t>
              </a:r>
              <a:endParaRPr lang="en-US" sz="1000">
                <a:latin typeface="Times New Roman" charset="0"/>
              </a:endParaRPr>
            </a:p>
          </p:txBody>
        </p:sp>
        <p:sp>
          <p:nvSpPr>
            <p:cNvPr id="178247" name="Rectangle 71"/>
            <p:cNvSpPr>
              <a:spLocks noChangeArrowheads="1"/>
            </p:cNvSpPr>
            <p:nvPr/>
          </p:nvSpPr>
          <p:spPr bwMode="auto">
            <a:xfrm>
              <a:off x="798" y="1241"/>
              <a:ext cx="783" cy="194"/>
            </a:xfrm>
            <a:prstGeom prst="rect">
              <a:avLst/>
            </a:prstGeom>
            <a:noFill/>
            <a:ln w="9525">
              <a:noFill/>
              <a:miter lim="800000"/>
              <a:headEnd/>
              <a:tailEnd/>
            </a:ln>
          </p:spPr>
          <p:txBody>
            <a:bodyPr wrap="none" lIns="0" tIns="0" rIns="0" bIns="0">
              <a:spAutoFit/>
            </a:bodyPr>
            <a:lstStyle/>
            <a:p>
              <a:pPr eaLnBrk="1" hangingPunct="1"/>
              <a:r>
                <a:rPr lang="en-US" sz="1000" b="1">
                  <a:solidFill>
                    <a:srgbClr val="FFFFFF"/>
                  </a:solidFill>
                  <a:latin typeface="Arial" charset="0"/>
                </a:rPr>
                <a:t>Sample Size</a:t>
              </a:r>
            </a:p>
            <a:p>
              <a:pPr eaLnBrk="1" hangingPunct="1"/>
              <a:r>
                <a:rPr lang="en-US" sz="1000" b="1">
                  <a:solidFill>
                    <a:srgbClr val="FFFFFF"/>
                  </a:solidFill>
                  <a:latin typeface="Arial" charset="0"/>
                </a:rPr>
                <a:t>        (n)</a:t>
              </a:r>
              <a:endParaRPr lang="en-US" sz="1000">
                <a:latin typeface="Times New Roman" charset="0"/>
              </a:endParaRPr>
            </a:p>
          </p:txBody>
        </p:sp>
        <p:sp>
          <p:nvSpPr>
            <p:cNvPr id="178248" name="Rectangle 72"/>
            <p:cNvSpPr>
              <a:spLocks noChangeArrowheads="1"/>
            </p:cNvSpPr>
            <p:nvPr/>
          </p:nvSpPr>
          <p:spPr bwMode="auto">
            <a:xfrm>
              <a:off x="1681" y="1241"/>
              <a:ext cx="1" cy="116"/>
            </a:xfrm>
            <a:prstGeom prst="rect">
              <a:avLst/>
            </a:prstGeom>
            <a:noFill/>
            <a:ln w="9525">
              <a:noFill/>
              <a:miter lim="800000"/>
              <a:headEnd/>
              <a:tailEnd/>
            </a:ln>
          </p:spPr>
          <p:txBody>
            <a:bodyPr wrap="none" lIns="0" tIns="0" rIns="0" bIns="0">
              <a:spAutoFit/>
            </a:bodyPr>
            <a:lstStyle/>
            <a:p>
              <a:pPr eaLnBrk="1" hangingPunct="1"/>
              <a:endParaRPr lang="en-US" sz="1200">
                <a:latin typeface="Times New Roman" charset="0"/>
              </a:endParaRPr>
            </a:p>
          </p:txBody>
        </p:sp>
        <p:sp>
          <p:nvSpPr>
            <p:cNvPr id="178249" name="Rectangle 73"/>
            <p:cNvSpPr>
              <a:spLocks noChangeArrowheads="1"/>
            </p:cNvSpPr>
            <p:nvPr/>
          </p:nvSpPr>
          <p:spPr bwMode="auto">
            <a:xfrm>
              <a:off x="1779" y="1241"/>
              <a:ext cx="1" cy="232"/>
            </a:xfrm>
            <a:prstGeom prst="rect">
              <a:avLst/>
            </a:prstGeom>
            <a:noFill/>
            <a:ln w="9525">
              <a:noFill/>
              <a:miter lim="800000"/>
              <a:headEnd/>
              <a:tailEnd/>
            </a:ln>
          </p:spPr>
          <p:txBody>
            <a:bodyPr wrap="none" lIns="0" tIns="0" rIns="0" bIns="0">
              <a:spAutoFit/>
            </a:bodyPr>
            <a:lstStyle/>
            <a:p>
              <a:pPr eaLnBrk="1" hangingPunct="1"/>
              <a:endParaRPr lang="en-US" sz="2400">
                <a:latin typeface="Times New Roman" charset="0"/>
              </a:endParaRPr>
            </a:p>
          </p:txBody>
        </p:sp>
        <p:sp>
          <p:nvSpPr>
            <p:cNvPr id="178250" name="Rectangle 74"/>
            <p:cNvSpPr>
              <a:spLocks noChangeArrowheads="1"/>
            </p:cNvSpPr>
            <p:nvPr/>
          </p:nvSpPr>
          <p:spPr bwMode="auto">
            <a:xfrm>
              <a:off x="720" y="1152"/>
              <a:ext cx="10" cy="1"/>
            </a:xfrm>
            <a:prstGeom prst="rect">
              <a:avLst/>
            </a:prstGeom>
            <a:solidFill>
              <a:srgbClr val="C0C0C0"/>
            </a:solidFill>
            <a:ln w="9525">
              <a:noFill/>
              <a:miter lim="800000"/>
              <a:headEnd/>
              <a:tailEnd/>
            </a:ln>
          </p:spPr>
          <p:txBody>
            <a:bodyPr/>
            <a:lstStyle/>
            <a:p>
              <a:endParaRPr lang="en-US"/>
            </a:p>
          </p:txBody>
        </p:sp>
        <p:sp>
          <p:nvSpPr>
            <p:cNvPr id="178251" name="Rectangle 75"/>
            <p:cNvSpPr>
              <a:spLocks noChangeArrowheads="1"/>
            </p:cNvSpPr>
            <p:nvPr/>
          </p:nvSpPr>
          <p:spPr bwMode="auto">
            <a:xfrm>
              <a:off x="1879" y="1152"/>
              <a:ext cx="10" cy="1"/>
            </a:xfrm>
            <a:prstGeom prst="rect">
              <a:avLst/>
            </a:prstGeom>
            <a:solidFill>
              <a:srgbClr val="C0C0C0"/>
            </a:solidFill>
            <a:ln w="9525">
              <a:noFill/>
              <a:miter lim="800000"/>
              <a:headEnd/>
              <a:tailEnd/>
            </a:ln>
          </p:spPr>
          <p:txBody>
            <a:bodyPr/>
            <a:lstStyle/>
            <a:p>
              <a:endParaRPr lang="en-US"/>
            </a:p>
          </p:txBody>
        </p:sp>
        <p:sp>
          <p:nvSpPr>
            <p:cNvPr id="178252" name="Rectangle 76"/>
            <p:cNvSpPr>
              <a:spLocks noChangeArrowheads="1"/>
            </p:cNvSpPr>
            <p:nvPr/>
          </p:nvSpPr>
          <p:spPr bwMode="auto">
            <a:xfrm>
              <a:off x="3176" y="1152"/>
              <a:ext cx="10" cy="1"/>
            </a:xfrm>
            <a:prstGeom prst="rect">
              <a:avLst/>
            </a:prstGeom>
            <a:solidFill>
              <a:srgbClr val="C0C0C0"/>
            </a:solidFill>
            <a:ln w="9525">
              <a:noFill/>
              <a:miter lim="800000"/>
              <a:headEnd/>
              <a:tailEnd/>
            </a:ln>
          </p:spPr>
          <p:txBody>
            <a:bodyPr/>
            <a:lstStyle/>
            <a:p>
              <a:endParaRPr lang="en-US"/>
            </a:p>
          </p:txBody>
        </p:sp>
        <p:sp>
          <p:nvSpPr>
            <p:cNvPr id="178253" name="Rectangle 77"/>
            <p:cNvSpPr>
              <a:spLocks noChangeArrowheads="1"/>
            </p:cNvSpPr>
            <p:nvPr/>
          </p:nvSpPr>
          <p:spPr bwMode="auto">
            <a:xfrm>
              <a:off x="5078" y="1152"/>
              <a:ext cx="10" cy="1"/>
            </a:xfrm>
            <a:prstGeom prst="rect">
              <a:avLst/>
            </a:prstGeom>
            <a:solidFill>
              <a:srgbClr val="C0C0C0"/>
            </a:solidFill>
            <a:ln w="9525">
              <a:noFill/>
              <a:miter lim="800000"/>
              <a:headEnd/>
              <a:tailEnd/>
            </a:ln>
          </p:spPr>
          <p:txBody>
            <a:bodyPr/>
            <a:lstStyle/>
            <a:p>
              <a:endParaRPr lang="en-US"/>
            </a:p>
          </p:txBody>
        </p:sp>
        <p:sp>
          <p:nvSpPr>
            <p:cNvPr id="178254" name="Rectangle 78"/>
            <p:cNvSpPr>
              <a:spLocks noChangeArrowheads="1"/>
            </p:cNvSpPr>
            <p:nvPr/>
          </p:nvSpPr>
          <p:spPr bwMode="auto">
            <a:xfrm>
              <a:off x="4127" y="1152"/>
              <a:ext cx="10" cy="1"/>
            </a:xfrm>
            <a:prstGeom prst="rect">
              <a:avLst/>
            </a:prstGeom>
            <a:solidFill>
              <a:srgbClr val="C0C0C0"/>
            </a:solidFill>
            <a:ln w="9525">
              <a:noFill/>
              <a:miter lim="800000"/>
              <a:headEnd/>
              <a:tailEnd/>
            </a:ln>
          </p:spPr>
          <p:txBody>
            <a:bodyPr/>
            <a:lstStyle/>
            <a:p>
              <a:endParaRPr lang="en-US"/>
            </a:p>
          </p:txBody>
        </p:sp>
        <p:sp>
          <p:nvSpPr>
            <p:cNvPr id="178255" name="Line 79"/>
            <p:cNvSpPr>
              <a:spLocks noChangeShapeType="1"/>
            </p:cNvSpPr>
            <p:nvPr/>
          </p:nvSpPr>
          <p:spPr bwMode="auto">
            <a:xfrm>
              <a:off x="720" y="3856"/>
              <a:ext cx="1" cy="1"/>
            </a:xfrm>
            <a:prstGeom prst="line">
              <a:avLst/>
            </a:prstGeom>
            <a:noFill/>
            <a:ln w="0">
              <a:solidFill>
                <a:srgbClr val="C0C0C0"/>
              </a:solidFill>
              <a:round/>
              <a:headEnd/>
              <a:tailEnd/>
            </a:ln>
          </p:spPr>
          <p:txBody>
            <a:bodyPr/>
            <a:lstStyle/>
            <a:p>
              <a:endParaRPr lang="en-US"/>
            </a:p>
          </p:txBody>
        </p:sp>
        <p:sp>
          <p:nvSpPr>
            <p:cNvPr id="178256" name="Rectangle 80"/>
            <p:cNvSpPr>
              <a:spLocks noChangeArrowheads="1"/>
            </p:cNvSpPr>
            <p:nvPr/>
          </p:nvSpPr>
          <p:spPr bwMode="auto">
            <a:xfrm>
              <a:off x="720" y="3856"/>
              <a:ext cx="10" cy="10"/>
            </a:xfrm>
            <a:prstGeom prst="rect">
              <a:avLst/>
            </a:prstGeom>
            <a:solidFill>
              <a:srgbClr val="C0C0C0"/>
            </a:solidFill>
            <a:ln w="9525">
              <a:noFill/>
              <a:miter lim="800000"/>
              <a:headEnd/>
              <a:tailEnd/>
            </a:ln>
          </p:spPr>
          <p:txBody>
            <a:bodyPr/>
            <a:lstStyle/>
            <a:p>
              <a:endParaRPr lang="en-US"/>
            </a:p>
          </p:txBody>
        </p:sp>
        <p:sp>
          <p:nvSpPr>
            <p:cNvPr id="178257" name="Line 81"/>
            <p:cNvSpPr>
              <a:spLocks noChangeShapeType="1"/>
            </p:cNvSpPr>
            <p:nvPr/>
          </p:nvSpPr>
          <p:spPr bwMode="auto">
            <a:xfrm>
              <a:off x="1879" y="3856"/>
              <a:ext cx="1" cy="1"/>
            </a:xfrm>
            <a:prstGeom prst="line">
              <a:avLst/>
            </a:prstGeom>
            <a:noFill/>
            <a:ln w="0">
              <a:solidFill>
                <a:srgbClr val="C0C0C0"/>
              </a:solidFill>
              <a:round/>
              <a:headEnd/>
              <a:tailEnd/>
            </a:ln>
          </p:spPr>
          <p:txBody>
            <a:bodyPr/>
            <a:lstStyle/>
            <a:p>
              <a:endParaRPr lang="en-US"/>
            </a:p>
          </p:txBody>
        </p:sp>
        <p:sp>
          <p:nvSpPr>
            <p:cNvPr id="178258" name="Rectangle 82"/>
            <p:cNvSpPr>
              <a:spLocks noChangeArrowheads="1"/>
            </p:cNvSpPr>
            <p:nvPr/>
          </p:nvSpPr>
          <p:spPr bwMode="auto">
            <a:xfrm>
              <a:off x="1879" y="3856"/>
              <a:ext cx="10" cy="10"/>
            </a:xfrm>
            <a:prstGeom prst="rect">
              <a:avLst/>
            </a:prstGeom>
            <a:solidFill>
              <a:srgbClr val="C0C0C0"/>
            </a:solidFill>
            <a:ln w="9525">
              <a:noFill/>
              <a:miter lim="800000"/>
              <a:headEnd/>
              <a:tailEnd/>
            </a:ln>
          </p:spPr>
          <p:txBody>
            <a:bodyPr/>
            <a:lstStyle/>
            <a:p>
              <a:endParaRPr lang="en-US"/>
            </a:p>
          </p:txBody>
        </p:sp>
        <p:sp>
          <p:nvSpPr>
            <p:cNvPr id="178259" name="Line 83"/>
            <p:cNvSpPr>
              <a:spLocks noChangeShapeType="1"/>
            </p:cNvSpPr>
            <p:nvPr/>
          </p:nvSpPr>
          <p:spPr bwMode="auto">
            <a:xfrm>
              <a:off x="3176" y="3856"/>
              <a:ext cx="1" cy="1"/>
            </a:xfrm>
            <a:prstGeom prst="line">
              <a:avLst/>
            </a:prstGeom>
            <a:noFill/>
            <a:ln w="0">
              <a:solidFill>
                <a:srgbClr val="C0C0C0"/>
              </a:solidFill>
              <a:round/>
              <a:headEnd/>
              <a:tailEnd/>
            </a:ln>
          </p:spPr>
          <p:txBody>
            <a:bodyPr/>
            <a:lstStyle/>
            <a:p>
              <a:endParaRPr lang="en-US"/>
            </a:p>
          </p:txBody>
        </p:sp>
        <p:sp>
          <p:nvSpPr>
            <p:cNvPr id="178260" name="Rectangle 84"/>
            <p:cNvSpPr>
              <a:spLocks noChangeArrowheads="1"/>
            </p:cNvSpPr>
            <p:nvPr/>
          </p:nvSpPr>
          <p:spPr bwMode="auto">
            <a:xfrm>
              <a:off x="3176" y="3856"/>
              <a:ext cx="10" cy="10"/>
            </a:xfrm>
            <a:prstGeom prst="rect">
              <a:avLst/>
            </a:prstGeom>
            <a:solidFill>
              <a:srgbClr val="C0C0C0"/>
            </a:solidFill>
            <a:ln w="9525">
              <a:noFill/>
              <a:miter lim="800000"/>
              <a:headEnd/>
              <a:tailEnd/>
            </a:ln>
          </p:spPr>
          <p:txBody>
            <a:bodyPr/>
            <a:lstStyle/>
            <a:p>
              <a:endParaRPr lang="en-US"/>
            </a:p>
          </p:txBody>
        </p:sp>
        <p:sp>
          <p:nvSpPr>
            <p:cNvPr id="178261" name="Line 85"/>
            <p:cNvSpPr>
              <a:spLocks noChangeShapeType="1"/>
            </p:cNvSpPr>
            <p:nvPr/>
          </p:nvSpPr>
          <p:spPr bwMode="auto">
            <a:xfrm>
              <a:off x="4127" y="3856"/>
              <a:ext cx="1" cy="1"/>
            </a:xfrm>
            <a:prstGeom prst="line">
              <a:avLst/>
            </a:prstGeom>
            <a:noFill/>
            <a:ln w="0">
              <a:solidFill>
                <a:srgbClr val="C0C0C0"/>
              </a:solidFill>
              <a:round/>
              <a:headEnd/>
              <a:tailEnd/>
            </a:ln>
          </p:spPr>
          <p:txBody>
            <a:bodyPr/>
            <a:lstStyle/>
            <a:p>
              <a:endParaRPr lang="en-US"/>
            </a:p>
          </p:txBody>
        </p:sp>
        <p:sp>
          <p:nvSpPr>
            <p:cNvPr id="178262" name="Rectangle 86"/>
            <p:cNvSpPr>
              <a:spLocks noChangeArrowheads="1"/>
            </p:cNvSpPr>
            <p:nvPr/>
          </p:nvSpPr>
          <p:spPr bwMode="auto">
            <a:xfrm>
              <a:off x="4127" y="3856"/>
              <a:ext cx="10" cy="10"/>
            </a:xfrm>
            <a:prstGeom prst="rect">
              <a:avLst/>
            </a:prstGeom>
            <a:solidFill>
              <a:srgbClr val="C0C0C0"/>
            </a:solidFill>
            <a:ln w="9525">
              <a:noFill/>
              <a:miter lim="800000"/>
              <a:headEnd/>
              <a:tailEnd/>
            </a:ln>
          </p:spPr>
          <p:txBody>
            <a:bodyPr/>
            <a:lstStyle/>
            <a:p>
              <a:endParaRPr lang="en-US"/>
            </a:p>
          </p:txBody>
        </p:sp>
        <p:sp>
          <p:nvSpPr>
            <p:cNvPr id="178263" name="Line 87"/>
            <p:cNvSpPr>
              <a:spLocks noChangeShapeType="1"/>
            </p:cNvSpPr>
            <p:nvPr/>
          </p:nvSpPr>
          <p:spPr bwMode="auto">
            <a:xfrm>
              <a:off x="5078" y="3856"/>
              <a:ext cx="1" cy="1"/>
            </a:xfrm>
            <a:prstGeom prst="line">
              <a:avLst/>
            </a:prstGeom>
            <a:noFill/>
            <a:ln w="0">
              <a:solidFill>
                <a:srgbClr val="C0C0C0"/>
              </a:solidFill>
              <a:round/>
              <a:headEnd/>
              <a:tailEnd/>
            </a:ln>
          </p:spPr>
          <p:txBody>
            <a:bodyPr/>
            <a:lstStyle/>
            <a:p>
              <a:endParaRPr lang="en-US"/>
            </a:p>
          </p:txBody>
        </p:sp>
        <p:sp>
          <p:nvSpPr>
            <p:cNvPr id="178264" name="Rectangle 88"/>
            <p:cNvSpPr>
              <a:spLocks noChangeArrowheads="1"/>
            </p:cNvSpPr>
            <p:nvPr/>
          </p:nvSpPr>
          <p:spPr bwMode="auto">
            <a:xfrm>
              <a:off x="5078" y="3856"/>
              <a:ext cx="10" cy="10"/>
            </a:xfrm>
            <a:prstGeom prst="rect">
              <a:avLst/>
            </a:prstGeom>
            <a:solidFill>
              <a:srgbClr val="C0C0C0"/>
            </a:solidFill>
            <a:ln w="9525">
              <a:noFill/>
              <a:miter lim="800000"/>
              <a:headEnd/>
              <a:tailEnd/>
            </a:ln>
          </p:spPr>
          <p:txBody>
            <a:bodyPr/>
            <a:lstStyle/>
            <a:p>
              <a:endParaRPr lang="en-US"/>
            </a:p>
          </p:txBody>
        </p:sp>
        <p:sp>
          <p:nvSpPr>
            <p:cNvPr id="178265" name="Line 89"/>
            <p:cNvSpPr>
              <a:spLocks noChangeShapeType="1"/>
            </p:cNvSpPr>
            <p:nvPr/>
          </p:nvSpPr>
          <p:spPr bwMode="auto">
            <a:xfrm>
              <a:off x="5088" y="1152"/>
              <a:ext cx="1" cy="1"/>
            </a:xfrm>
            <a:prstGeom prst="line">
              <a:avLst/>
            </a:prstGeom>
            <a:noFill/>
            <a:ln w="0">
              <a:solidFill>
                <a:srgbClr val="C0C0C0"/>
              </a:solidFill>
              <a:round/>
              <a:headEnd/>
              <a:tailEnd/>
            </a:ln>
          </p:spPr>
          <p:txBody>
            <a:bodyPr/>
            <a:lstStyle/>
            <a:p>
              <a:endParaRPr lang="en-US"/>
            </a:p>
          </p:txBody>
        </p:sp>
        <p:sp>
          <p:nvSpPr>
            <p:cNvPr id="178266" name="Rectangle 90"/>
            <p:cNvSpPr>
              <a:spLocks noChangeArrowheads="1"/>
            </p:cNvSpPr>
            <p:nvPr/>
          </p:nvSpPr>
          <p:spPr bwMode="auto">
            <a:xfrm>
              <a:off x="5088" y="1152"/>
              <a:ext cx="10" cy="10"/>
            </a:xfrm>
            <a:prstGeom prst="rect">
              <a:avLst/>
            </a:prstGeom>
            <a:solidFill>
              <a:srgbClr val="C0C0C0"/>
            </a:solidFill>
            <a:ln w="9525">
              <a:noFill/>
              <a:miter lim="800000"/>
              <a:headEnd/>
              <a:tailEnd/>
            </a:ln>
          </p:spPr>
          <p:txBody>
            <a:bodyPr/>
            <a:lstStyle/>
            <a:p>
              <a:endParaRPr lang="en-US"/>
            </a:p>
          </p:txBody>
        </p:sp>
        <p:sp>
          <p:nvSpPr>
            <p:cNvPr id="178267" name="Line 91"/>
            <p:cNvSpPr>
              <a:spLocks noChangeShapeType="1"/>
            </p:cNvSpPr>
            <p:nvPr/>
          </p:nvSpPr>
          <p:spPr bwMode="auto">
            <a:xfrm>
              <a:off x="5088" y="1320"/>
              <a:ext cx="1" cy="1"/>
            </a:xfrm>
            <a:prstGeom prst="line">
              <a:avLst/>
            </a:prstGeom>
            <a:noFill/>
            <a:ln w="0">
              <a:solidFill>
                <a:srgbClr val="C0C0C0"/>
              </a:solidFill>
              <a:round/>
              <a:headEnd/>
              <a:tailEnd/>
            </a:ln>
          </p:spPr>
          <p:txBody>
            <a:bodyPr/>
            <a:lstStyle/>
            <a:p>
              <a:endParaRPr lang="en-US"/>
            </a:p>
          </p:txBody>
        </p:sp>
        <p:sp>
          <p:nvSpPr>
            <p:cNvPr id="178268" name="Rectangle 92"/>
            <p:cNvSpPr>
              <a:spLocks noChangeArrowheads="1"/>
            </p:cNvSpPr>
            <p:nvPr/>
          </p:nvSpPr>
          <p:spPr bwMode="auto">
            <a:xfrm>
              <a:off x="5088" y="1320"/>
              <a:ext cx="10" cy="10"/>
            </a:xfrm>
            <a:prstGeom prst="rect">
              <a:avLst/>
            </a:prstGeom>
            <a:solidFill>
              <a:srgbClr val="C0C0C0"/>
            </a:solidFill>
            <a:ln w="9525">
              <a:noFill/>
              <a:miter lim="800000"/>
              <a:headEnd/>
              <a:tailEnd/>
            </a:ln>
          </p:spPr>
          <p:txBody>
            <a:bodyPr/>
            <a:lstStyle/>
            <a:p>
              <a:endParaRPr lang="en-US"/>
            </a:p>
          </p:txBody>
        </p:sp>
        <p:sp>
          <p:nvSpPr>
            <p:cNvPr id="178269" name="Line 93"/>
            <p:cNvSpPr>
              <a:spLocks noChangeShapeType="1"/>
            </p:cNvSpPr>
            <p:nvPr/>
          </p:nvSpPr>
          <p:spPr bwMode="auto">
            <a:xfrm>
              <a:off x="5088" y="1489"/>
              <a:ext cx="1" cy="1"/>
            </a:xfrm>
            <a:prstGeom prst="line">
              <a:avLst/>
            </a:prstGeom>
            <a:noFill/>
            <a:ln w="0">
              <a:solidFill>
                <a:srgbClr val="C0C0C0"/>
              </a:solidFill>
              <a:round/>
              <a:headEnd/>
              <a:tailEnd/>
            </a:ln>
          </p:spPr>
          <p:txBody>
            <a:bodyPr/>
            <a:lstStyle/>
            <a:p>
              <a:endParaRPr lang="en-US"/>
            </a:p>
          </p:txBody>
        </p:sp>
        <p:sp>
          <p:nvSpPr>
            <p:cNvPr id="178270" name="Rectangle 94"/>
            <p:cNvSpPr>
              <a:spLocks noChangeArrowheads="1"/>
            </p:cNvSpPr>
            <p:nvPr/>
          </p:nvSpPr>
          <p:spPr bwMode="auto">
            <a:xfrm>
              <a:off x="5088" y="1489"/>
              <a:ext cx="10" cy="10"/>
            </a:xfrm>
            <a:prstGeom prst="rect">
              <a:avLst/>
            </a:prstGeom>
            <a:solidFill>
              <a:srgbClr val="C0C0C0"/>
            </a:solidFill>
            <a:ln w="9525">
              <a:noFill/>
              <a:miter lim="800000"/>
              <a:headEnd/>
              <a:tailEnd/>
            </a:ln>
          </p:spPr>
          <p:txBody>
            <a:bodyPr/>
            <a:lstStyle/>
            <a:p>
              <a:endParaRPr lang="en-US"/>
            </a:p>
          </p:txBody>
        </p:sp>
        <p:sp>
          <p:nvSpPr>
            <p:cNvPr id="178271" name="Line 95"/>
            <p:cNvSpPr>
              <a:spLocks noChangeShapeType="1"/>
            </p:cNvSpPr>
            <p:nvPr/>
          </p:nvSpPr>
          <p:spPr bwMode="auto">
            <a:xfrm>
              <a:off x="5088" y="1657"/>
              <a:ext cx="1" cy="1"/>
            </a:xfrm>
            <a:prstGeom prst="line">
              <a:avLst/>
            </a:prstGeom>
            <a:noFill/>
            <a:ln w="0">
              <a:solidFill>
                <a:srgbClr val="C0C0C0"/>
              </a:solidFill>
              <a:round/>
              <a:headEnd/>
              <a:tailEnd/>
            </a:ln>
          </p:spPr>
          <p:txBody>
            <a:bodyPr/>
            <a:lstStyle/>
            <a:p>
              <a:endParaRPr lang="en-US"/>
            </a:p>
          </p:txBody>
        </p:sp>
        <p:sp>
          <p:nvSpPr>
            <p:cNvPr id="178272" name="Rectangle 96"/>
            <p:cNvSpPr>
              <a:spLocks noChangeArrowheads="1"/>
            </p:cNvSpPr>
            <p:nvPr/>
          </p:nvSpPr>
          <p:spPr bwMode="auto">
            <a:xfrm>
              <a:off x="5088" y="1657"/>
              <a:ext cx="10" cy="10"/>
            </a:xfrm>
            <a:prstGeom prst="rect">
              <a:avLst/>
            </a:prstGeom>
            <a:solidFill>
              <a:srgbClr val="C0C0C0"/>
            </a:solidFill>
            <a:ln w="9525">
              <a:noFill/>
              <a:miter lim="800000"/>
              <a:headEnd/>
              <a:tailEnd/>
            </a:ln>
          </p:spPr>
          <p:txBody>
            <a:bodyPr/>
            <a:lstStyle/>
            <a:p>
              <a:endParaRPr lang="en-US"/>
            </a:p>
          </p:txBody>
        </p:sp>
        <p:sp>
          <p:nvSpPr>
            <p:cNvPr id="178273" name="Line 97"/>
            <p:cNvSpPr>
              <a:spLocks noChangeShapeType="1"/>
            </p:cNvSpPr>
            <p:nvPr/>
          </p:nvSpPr>
          <p:spPr bwMode="auto">
            <a:xfrm>
              <a:off x="5088" y="1826"/>
              <a:ext cx="1" cy="1"/>
            </a:xfrm>
            <a:prstGeom prst="line">
              <a:avLst/>
            </a:prstGeom>
            <a:noFill/>
            <a:ln w="0">
              <a:solidFill>
                <a:srgbClr val="C0C0C0"/>
              </a:solidFill>
              <a:round/>
              <a:headEnd/>
              <a:tailEnd/>
            </a:ln>
          </p:spPr>
          <p:txBody>
            <a:bodyPr/>
            <a:lstStyle/>
            <a:p>
              <a:endParaRPr lang="en-US"/>
            </a:p>
          </p:txBody>
        </p:sp>
        <p:sp>
          <p:nvSpPr>
            <p:cNvPr id="178274" name="Rectangle 98"/>
            <p:cNvSpPr>
              <a:spLocks noChangeArrowheads="1"/>
            </p:cNvSpPr>
            <p:nvPr/>
          </p:nvSpPr>
          <p:spPr bwMode="auto">
            <a:xfrm>
              <a:off x="5088" y="1826"/>
              <a:ext cx="10" cy="9"/>
            </a:xfrm>
            <a:prstGeom prst="rect">
              <a:avLst/>
            </a:prstGeom>
            <a:solidFill>
              <a:srgbClr val="C0C0C0"/>
            </a:solidFill>
            <a:ln w="9525">
              <a:noFill/>
              <a:miter lim="800000"/>
              <a:headEnd/>
              <a:tailEnd/>
            </a:ln>
          </p:spPr>
          <p:txBody>
            <a:bodyPr/>
            <a:lstStyle/>
            <a:p>
              <a:endParaRPr lang="en-US"/>
            </a:p>
          </p:txBody>
        </p:sp>
        <p:sp>
          <p:nvSpPr>
            <p:cNvPr id="178275" name="Line 99"/>
            <p:cNvSpPr>
              <a:spLocks noChangeShapeType="1"/>
            </p:cNvSpPr>
            <p:nvPr/>
          </p:nvSpPr>
          <p:spPr bwMode="auto">
            <a:xfrm>
              <a:off x="5088" y="1994"/>
              <a:ext cx="1" cy="1"/>
            </a:xfrm>
            <a:prstGeom prst="line">
              <a:avLst/>
            </a:prstGeom>
            <a:noFill/>
            <a:ln w="0">
              <a:solidFill>
                <a:srgbClr val="C0C0C0"/>
              </a:solidFill>
              <a:round/>
              <a:headEnd/>
              <a:tailEnd/>
            </a:ln>
          </p:spPr>
          <p:txBody>
            <a:bodyPr/>
            <a:lstStyle/>
            <a:p>
              <a:endParaRPr lang="en-US"/>
            </a:p>
          </p:txBody>
        </p:sp>
        <p:sp>
          <p:nvSpPr>
            <p:cNvPr id="178276" name="Rectangle 100"/>
            <p:cNvSpPr>
              <a:spLocks noChangeArrowheads="1"/>
            </p:cNvSpPr>
            <p:nvPr/>
          </p:nvSpPr>
          <p:spPr bwMode="auto">
            <a:xfrm>
              <a:off x="5088" y="1994"/>
              <a:ext cx="10" cy="10"/>
            </a:xfrm>
            <a:prstGeom prst="rect">
              <a:avLst/>
            </a:prstGeom>
            <a:solidFill>
              <a:srgbClr val="C0C0C0"/>
            </a:solidFill>
            <a:ln w="9525">
              <a:noFill/>
              <a:miter lim="800000"/>
              <a:headEnd/>
              <a:tailEnd/>
            </a:ln>
          </p:spPr>
          <p:txBody>
            <a:bodyPr/>
            <a:lstStyle/>
            <a:p>
              <a:endParaRPr lang="en-US"/>
            </a:p>
          </p:txBody>
        </p:sp>
        <p:sp>
          <p:nvSpPr>
            <p:cNvPr id="178277" name="Line 101"/>
            <p:cNvSpPr>
              <a:spLocks noChangeShapeType="1"/>
            </p:cNvSpPr>
            <p:nvPr/>
          </p:nvSpPr>
          <p:spPr bwMode="auto">
            <a:xfrm>
              <a:off x="5088" y="2162"/>
              <a:ext cx="1" cy="1"/>
            </a:xfrm>
            <a:prstGeom prst="line">
              <a:avLst/>
            </a:prstGeom>
            <a:noFill/>
            <a:ln w="0">
              <a:solidFill>
                <a:srgbClr val="C0C0C0"/>
              </a:solidFill>
              <a:round/>
              <a:headEnd/>
              <a:tailEnd/>
            </a:ln>
          </p:spPr>
          <p:txBody>
            <a:bodyPr/>
            <a:lstStyle/>
            <a:p>
              <a:endParaRPr lang="en-US"/>
            </a:p>
          </p:txBody>
        </p:sp>
        <p:sp>
          <p:nvSpPr>
            <p:cNvPr id="178278" name="Rectangle 102"/>
            <p:cNvSpPr>
              <a:spLocks noChangeArrowheads="1"/>
            </p:cNvSpPr>
            <p:nvPr/>
          </p:nvSpPr>
          <p:spPr bwMode="auto">
            <a:xfrm>
              <a:off x="5088" y="2162"/>
              <a:ext cx="10" cy="10"/>
            </a:xfrm>
            <a:prstGeom prst="rect">
              <a:avLst/>
            </a:prstGeom>
            <a:solidFill>
              <a:srgbClr val="C0C0C0"/>
            </a:solidFill>
            <a:ln w="9525">
              <a:noFill/>
              <a:miter lim="800000"/>
              <a:headEnd/>
              <a:tailEnd/>
            </a:ln>
          </p:spPr>
          <p:txBody>
            <a:bodyPr/>
            <a:lstStyle/>
            <a:p>
              <a:endParaRPr lang="en-US"/>
            </a:p>
          </p:txBody>
        </p:sp>
        <p:sp>
          <p:nvSpPr>
            <p:cNvPr id="178279" name="Line 103"/>
            <p:cNvSpPr>
              <a:spLocks noChangeShapeType="1"/>
            </p:cNvSpPr>
            <p:nvPr/>
          </p:nvSpPr>
          <p:spPr bwMode="auto">
            <a:xfrm>
              <a:off x="5088" y="2331"/>
              <a:ext cx="1" cy="1"/>
            </a:xfrm>
            <a:prstGeom prst="line">
              <a:avLst/>
            </a:prstGeom>
            <a:noFill/>
            <a:ln w="0">
              <a:solidFill>
                <a:srgbClr val="C0C0C0"/>
              </a:solidFill>
              <a:round/>
              <a:headEnd/>
              <a:tailEnd/>
            </a:ln>
          </p:spPr>
          <p:txBody>
            <a:bodyPr/>
            <a:lstStyle/>
            <a:p>
              <a:endParaRPr lang="en-US"/>
            </a:p>
          </p:txBody>
        </p:sp>
        <p:sp>
          <p:nvSpPr>
            <p:cNvPr id="178280" name="Rectangle 104"/>
            <p:cNvSpPr>
              <a:spLocks noChangeArrowheads="1"/>
            </p:cNvSpPr>
            <p:nvPr/>
          </p:nvSpPr>
          <p:spPr bwMode="auto">
            <a:xfrm>
              <a:off x="5088" y="2331"/>
              <a:ext cx="10" cy="10"/>
            </a:xfrm>
            <a:prstGeom prst="rect">
              <a:avLst/>
            </a:prstGeom>
            <a:solidFill>
              <a:srgbClr val="C0C0C0"/>
            </a:solidFill>
            <a:ln w="9525">
              <a:noFill/>
              <a:miter lim="800000"/>
              <a:headEnd/>
              <a:tailEnd/>
            </a:ln>
          </p:spPr>
          <p:txBody>
            <a:bodyPr/>
            <a:lstStyle/>
            <a:p>
              <a:endParaRPr lang="en-US"/>
            </a:p>
          </p:txBody>
        </p:sp>
        <p:sp>
          <p:nvSpPr>
            <p:cNvPr id="178281" name="Line 105"/>
            <p:cNvSpPr>
              <a:spLocks noChangeShapeType="1"/>
            </p:cNvSpPr>
            <p:nvPr/>
          </p:nvSpPr>
          <p:spPr bwMode="auto">
            <a:xfrm>
              <a:off x="5088" y="2499"/>
              <a:ext cx="1" cy="1"/>
            </a:xfrm>
            <a:prstGeom prst="line">
              <a:avLst/>
            </a:prstGeom>
            <a:noFill/>
            <a:ln w="0">
              <a:solidFill>
                <a:srgbClr val="C0C0C0"/>
              </a:solidFill>
              <a:round/>
              <a:headEnd/>
              <a:tailEnd/>
            </a:ln>
          </p:spPr>
          <p:txBody>
            <a:bodyPr/>
            <a:lstStyle/>
            <a:p>
              <a:endParaRPr lang="en-US"/>
            </a:p>
          </p:txBody>
        </p:sp>
        <p:sp>
          <p:nvSpPr>
            <p:cNvPr id="178282" name="Rectangle 106"/>
            <p:cNvSpPr>
              <a:spLocks noChangeArrowheads="1"/>
            </p:cNvSpPr>
            <p:nvPr/>
          </p:nvSpPr>
          <p:spPr bwMode="auto">
            <a:xfrm>
              <a:off x="5088" y="2499"/>
              <a:ext cx="10" cy="10"/>
            </a:xfrm>
            <a:prstGeom prst="rect">
              <a:avLst/>
            </a:prstGeom>
            <a:solidFill>
              <a:srgbClr val="C0C0C0"/>
            </a:solidFill>
            <a:ln w="9525">
              <a:noFill/>
              <a:miter lim="800000"/>
              <a:headEnd/>
              <a:tailEnd/>
            </a:ln>
          </p:spPr>
          <p:txBody>
            <a:bodyPr/>
            <a:lstStyle/>
            <a:p>
              <a:endParaRPr lang="en-US"/>
            </a:p>
          </p:txBody>
        </p:sp>
        <p:sp>
          <p:nvSpPr>
            <p:cNvPr id="178283" name="Line 107"/>
            <p:cNvSpPr>
              <a:spLocks noChangeShapeType="1"/>
            </p:cNvSpPr>
            <p:nvPr/>
          </p:nvSpPr>
          <p:spPr bwMode="auto">
            <a:xfrm>
              <a:off x="5088" y="2667"/>
              <a:ext cx="1" cy="1"/>
            </a:xfrm>
            <a:prstGeom prst="line">
              <a:avLst/>
            </a:prstGeom>
            <a:noFill/>
            <a:ln w="0">
              <a:solidFill>
                <a:srgbClr val="C0C0C0"/>
              </a:solidFill>
              <a:round/>
              <a:headEnd/>
              <a:tailEnd/>
            </a:ln>
          </p:spPr>
          <p:txBody>
            <a:bodyPr/>
            <a:lstStyle/>
            <a:p>
              <a:endParaRPr lang="en-US"/>
            </a:p>
          </p:txBody>
        </p:sp>
        <p:sp>
          <p:nvSpPr>
            <p:cNvPr id="178284" name="Rectangle 108"/>
            <p:cNvSpPr>
              <a:spLocks noChangeArrowheads="1"/>
            </p:cNvSpPr>
            <p:nvPr/>
          </p:nvSpPr>
          <p:spPr bwMode="auto">
            <a:xfrm>
              <a:off x="5088" y="2667"/>
              <a:ext cx="10" cy="10"/>
            </a:xfrm>
            <a:prstGeom prst="rect">
              <a:avLst/>
            </a:prstGeom>
            <a:solidFill>
              <a:srgbClr val="C0C0C0"/>
            </a:solidFill>
            <a:ln w="9525">
              <a:noFill/>
              <a:miter lim="800000"/>
              <a:headEnd/>
              <a:tailEnd/>
            </a:ln>
          </p:spPr>
          <p:txBody>
            <a:bodyPr/>
            <a:lstStyle/>
            <a:p>
              <a:endParaRPr lang="en-US"/>
            </a:p>
          </p:txBody>
        </p:sp>
        <p:sp>
          <p:nvSpPr>
            <p:cNvPr id="178285" name="Line 109"/>
            <p:cNvSpPr>
              <a:spLocks noChangeShapeType="1"/>
            </p:cNvSpPr>
            <p:nvPr/>
          </p:nvSpPr>
          <p:spPr bwMode="auto">
            <a:xfrm>
              <a:off x="5088" y="2836"/>
              <a:ext cx="1" cy="1"/>
            </a:xfrm>
            <a:prstGeom prst="line">
              <a:avLst/>
            </a:prstGeom>
            <a:noFill/>
            <a:ln w="0">
              <a:solidFill>
                <a:srgbClr val="C0C0C0"/>
              </a:solidFill>
              <a:round/>
              <a:headEnd/>
              <a:tailEnd/>
            </a:ln>
          </p:spPr>
          <p:txBody>
            <a:bodyPr/>
            <a:lstStyle/>
            <a:p>
              <a:endParaRPr lang="en-US"/>
            </a:p>
          </p:txBody>
        </p:sp>
        <p:sp>
          <p:nvSpPr>
            <p:cNvPr id="178286" name="Rectangle 110"/>
            <p:cNvSpPr>
              <a:spLocks noChangeArrowheads="1"/>
            </p:cNvSpPr>
            <p:nvPr/>
          </p:nvSpPr>
          <p:spPr bwMode="auto">
            <a:xfrm>
              <a:off x="5088" y="2836"/>
              <a:ext cx="10" cy="10"/>
            </a:xfrm>
            <a:prstGeom prst="rect">
              <a:avLst/>
            </a:prstGeom>
            <a:solidFill>
              <a:srgbClr val="C0C0C0"/>
            </a:solidFill>
            <a:ln w="9525">
              <a:noFill/>
              <a:miter lim="800000"/>
              <a:headEnd/>
              <a:tailEnd/>
            </a:ln>
          </p:spPr>
          <p:txBody>
            <a:bodyPr/>
            <a:lstStyle/>
            <a:p>
              <a:endParaRPr lang="en-US"/>
            </a:p>
          </p:txBody>
        </p:sp>
        <p:sp>
          <p:nvSpPr>
            <p:cNvPr id="178287" name="Line 111"/>
            <p:cNvSpPr>
              <a:spLocks noChangeShapeType="1"/>
            </p:cNvSpPr>
            <p:nvPr/>
          </p:nvSpPr>
          <p:spPr bwMode="auto">
            <a:xfrm>
              <a:off x="5088" y="3004"/>
              <a:ext cx="1" cy="1"/>
            </a:xfrm>
            <a:prstGeom prst="line">
              <a:avLst/>
            </a:prstGeom>
            <a:noFill/>
            <a:ln w="0">
              <a:solidFill>
                <a:srgbClr val="C0C0C0"/>
              </a:solidFill>
              <a:round/>
              <a:headEnd/>
              <a:tailEnd/>
            </a:ln>
          </p:spPr>
          <p:txBody>
            <a:bodyPr/>
            <a:lstStyle/>
            <a:p>
              <a:endParaRPr lang="en-US"/>
            </a:p>
          </p:txBody>
        </p:sp>
        <p:sp>
          <p:nvSpPr>
            <p:cNvPr id="178288" name="Rectangle 112"/>
            <p:cNvSpPr>
              <a:spLocks noChangeArrowheads="1"/>
            </p:cNvSpPr>
            <p:nvPr/>
          </p:nvSpPr>
          <p:spPr bwMode="auto">
            <a:xfrm>
              <a:off x="5088" y="3004"/>
              <a:ext cx="10" cy="10"/>
            </a:xfrm>
            <a:prstGeom prst="rect">
              <a:avLst/>
            </a:prstGeom>
            <a:solidFill>
              <a:srgbClr val="C0C0C0"/>
            </a:solidFill>
            <a:ln w="9525">
              <a:noFill/>
              <a:miter lim="800000"/>
              <a:headEnd/>
              <a:tailEnd/>
            </a:ln>
          </p:spPr>
          <p:txBody>
            <a:bodyPr/>
            <a:lstStyle/>
            <a:p>
              <a:endParaRPr lang="en-US"/>
            </a:p>
          </p:txBody>
        </p:sp>
        <p:sp>
          <p:nvSpPr>
            <p:cNvPr id="178289" name="Line 113"/>
            <p:cNvSpPr>
              <a:spLocks noChangeShapeType="1"/>
            </p:cNvSpPr>
            <p:nvPr/>
          </p:nvSpPr>
          <p:spPr bwMode="auto">
            <a:xfrm>
              <a:off x="5088" y="3173"/>
              <a:ext cx="1" cy="1"/>
            </a:xfrm>
            <a:prstGeom prst="line">
              <a:avLst/>
            </a:prstGeom>
            <a:noFill/>
            <a:ln w="0">
              <a:solidFill>
                <a:srgbClr val="C0C0C0"/>
              </a:solidFill>
              <a:round/>
              <a:headEnd/>
              <a:tailEnd/>
            </a:ln>
          </p:spPr>
          <p:txBody>
            <a:bodyPr/>
            <a:lstStyle/>
            <a:p>
              <a:endParaRPr lang="en-US"/>
            </a:p>
          </p:txBody>
        </p:sp>
        <p:sp>
          <p:nvSpPr>
            <p:cNvPr id="178290" name="Rectangle 114"/>
            <p:cNvSpPr>
              <a:spLocks noChangeArrowheads="1"/>
            </p:cNvSpPr>
            <p:nvPr/>
          </p:nvSpPr>
          <p:spPr bwMode="auto">
            <a:xfrm>
              <a:off x="5088" y="3173"/>
              <a:ext cx="10" cy="9"/>
            </a:xfrm>
            <a:prstGeom prst="rect">
              <a:avLst/>
            </a:prstGeom>
            <a:solidFill>
              <a:srgbClr val="C0C0C0"/>
            </a:solidFill>
            <a:ln w="9525">
              <a:noFill/>
              <a:miter lim="800000"/>
              <a:headEnd/>
              <a:tailEnd/>
            </a:ln>
          </p:spPr>
          <p:txBody>
            <a:bodyPr/>
            <a:lstStyle/>
            <a:p>
              <a:endParaRPr lang="en-US"/>
            </a:p>
          </p:txBody>
        </p:sp>
        <p:sp>
          <p:nvSpPr>
            <p:cNvPr id="178291" name="Line 115"/>
            <p:cNvSpPr>
              <a:spLocks noChangeShapeType="1"/>
            </p:cNvSpPr>
            <p:nvPr/>
          </p:nvSpPr>
          <p:spPr bwMode="auto">
            <a:xfrm>
              <a:off x="5088" y="3341"/>
              <a:ext cx="1" cy="1"/>
            </a:xfrm>
            <a:prstGeom prst="line">
              <a:avLst/>
            </a:prstGeom>
            <a:noFill/>
            <a:ln w="0">
              <a:solidFill>
                <a:srgbClr val="C0C0C0"/>
              </a:solidFill>
              <a:round/>
              <a:headEnd/>
              <a:tailEnd/>
            </a:ln>
          </p:spPr>
          <p:txBody>
            <a:bodyPr/>
            <a:lstStyle/>
            <a:p>
              <a:endParaRPr lang="en-US"/>
            </a:p>
          </p:txBody>
        </p:sp>
        <p:sp>
          <p:nvSpPr>
            <p:cNvPr id="178292" name="Rectangle 116"/>
            <p:cNvSpPr>
              <a:spLocks noChangeArrowheads="1"/>
            </p:cNvSpPr>
            <p:nvPr/>
          </p:nvSpPr>
          <p:spPr bwMode="auto">
            <a:xfrm>
              <a:off x="5088" y="3341"/>
              <a:ext cx="10" cy="10"/>
            </a:xfrm>
            <a:prstGeom prst="rect">
              <a:avLst/>
            </a:prstGeom>
            <a:solidFill>
              <a:srgbClr val="C0C0C0"/>
            </a:solidFill>
            <a:ln w="9525">
              <a:noFill/>
              <a:miter lim="800000"/>
              <a:headEnd/>
              <a:tailEnd/>
            </a:ln>
          </p:spPr>
          <p:txBody>
            <a:bodyPr/>
            <a:lstStyle/>
            <a:p>
              <a:endParaRPr lang="en-US"/>
            </a:p>
          </p:txBody>
        </p:sp>
        <p:sp>
          <p:nvSpPr>
            <p:cNvPr id="178293" name="Line 117"/>
            <p:cNvSpPr>
              <a:spLocks noChangeShapeType="1"/>
            </p:cNvSpPr>
            <p:nvPr/>
          </p:nvSpPr>
          <p:spPr bwMode="auto">
            <a:xfrm>
              <a:off x="5088" y="3509"/>
              <a:ext cx="1" cy="1"/>
            </a:xfrm>
            <a:prstGeom prst="line">
              <a:avLst/>
            </a:prstGeom>
            <a:noFill/>
            <a:ln w="0">
              <a:solidFill>
                <a:srgbClr val="C0C0C0"/>
              </a:solidFill>
              <a:round/>
              <a:headEnd/>
              <a:tailEnd/>
            </a:ln>
          </p:spPr>
          <p:txBody>
            <a:bodyPr/>
            <a:lstStyle/>
            <a:p>
              <a:endParaRPr lang="en-US"/>
            </a:p>
          </p:txBody>
        </p:sp>
        <p:sp>
          <p:nvSpPr>
            <p:cNvPr id="178294" name="Rectangle 118"/>
            <p:cNvSpPr>
              <a:spLocks noChangeArrowheads="1"/>
            </p:cNvSpPr>
            <p:nvPr/>
          </p:nvSpPr>
          <p:spPr bwMode="auto">
            <a:xfrm>
              <a:off x="5088" y="3509"/>
              <a:ext cx="10" cy="10"/>
            </a:xfrm>
            <a:prstGeom prst="rect">
              <a:avLst/>
            </a:prstGeom>
            <a:solidFill>
              <a:srgbClr val="C0C0C0"/>
            </a:solidFill>
            <a:ln w="9525">
              <a:noFill/>
              <a:miter lim="800000"/>
              <a:headEnd/>
              <a:tailEnd/>
            </a:ln>
          </p:spPr>
          <p:txBody>
            <a:bodyPr/>
            <a:lstStyle/>
            <a:p>
              <a:endParaRPr lang="en-US"/>
            </a:p>
          </p:txBody>
        </p:sp>
        <p:sp>
          <p:nvSpPr>
            <p:cNvPr id="178295" name="Line 119"/>
            <p:cNvSpPr>
              <a:spLocks noChangeShapeType="1"/>
            </p:cNvSpPr>
            <p:nvPr/>
          </p:nvSpPr>
          <p:spPr bwMode="auto">
            <a:xfrm>
              <a:off x="5088" y="3678"/>
              <a:ext cx="1" cy="1"/>
            </a:xfrm>
            <a:prstGeom prst="line">
              <a:avLst/>
            </a:prstGeom>
            <a:noFill/>
            <a:ln w="0">
              <a:solidFill>
                <a:srgbClr val="C0C0C0"/>
              </a:solidFill>
              <a:round/>
              <a:headEnd/>
              <a:tailEnd/>
            </a:ln>
          </p:spPr>
          <p:txBody>
            <a:bodyPr/>
            <a:lstStyle/>
            <a:p>
              <a:endParaRPr lang="en-US"/>
            </a:p>
          </p:txBody>
        </p:sp>
        <p:sp>
          <p:nvSpPr>
            <p:cNvPr id="178296" name="Rectangle 120"/>
            <p:cNvSpPr>
              <a:spLocks noChangeArrowheads="1"/>
            </p:cNvSpPr>
            <p:nvPr/>
          </p:nvSpPr>
          <p:spPr bwMode="auto">
            <a:xfrm>
              <a:off x="5088" y="3678"/>
              <a:ext cx="10" cy="10"/>
            </a:xfrm>
            <a:prstGeom prst="rect">
              <a:avLst/>
            </a:prstGeom>
            <a:solidFill>
              <a:srgbClr val="C0C0C0"/>
            </a:solidFill>
            <a:ln w="9525">
              <a:noFill/>
              <a:miter lim="800000"/>
              <a:headEnd/>
              <a:tailEnd/>
            </a:ln>
          </p:spPr>
          <p:txBody>
            <a:bodyPr/>
            <a:lstStyle/>
            <a:p>
              <a:endParaRPr lang="en-US"/>
            </a:p>
          </p:txBody>
        </p:sp>
        <p:sp>
          <p:nvSpPr>
            <p:cNvPr id="178297" name="Line 121"/>
            <p:cNvSpPr>
              <a:spLocks noChangeShapeType="1"/>
            </p:cNvSpPr>
            <p:nvPr/>
          </p:nvSpPr>
          <p:spPr bwMode="auto">
            <a:xfrm>
              <a:off x="5088" y="3846"/>
              <a:ext cx="1" cy="1"/>
            </a:xfrm>
            <a:prstGeom prst="line">
              <a:avLst/>
            </a:prstGeom>
            <a:noFill/>
            <a:ln w="0">
              <a:solidFill>
                <a:srgbClr val="C0C0C0"/>
              </a:solidFill>
              <a:round/>
              <a:headEnd/>
              <a:tailEnd/>
            </a:ln>
          </p:spPr>
          <p:txBody>
            <a:bodyPr/>
            <a:lstStyle/>
            <a:p>
              <a:endParaRPr lang="en-US"/>
            </a:p>
          </p:txBody>
        </p:sp>
        <p:sp>
          <p:nvSpPr>
            <p:cNvPr id="178298" name="Rectangle 122"/>
            <p:cNvSpPr>
              <a:spLocks noChangeArrowheads="1"/>
            </p:cNvSpPr>
            <p:nvPr/>
          </p:nvSpPr>
          <p:spPr bwMode="auto">
            <a:xfrm>
              <a:off x="5088" y="3846"/>
              <a:ext cx="10" cy="10"/>
            </a:xfrm>
            <a:prstGeom prst="rect">
              <a:avLst/>
            </a:prstGeom>
            <a:solidFill>
              <a:srgbClr val="C0C0C0"/>
            </a:solidFill>
            <a:ln w="9525">
              <a:noFill/>
              <a:miter lim="800000"/>
              <a:headEnd/>
              <a:tailEnd/>
            </a:ln>
          </p:spPr>
          <p:txBody>
            <a:bodyPr/>
            <a:lstStyle/>
            <a:p>
              <a:endParaRPr lang="en-US"/>
            </a:p>
          </p:txBody>
        </p:sp>
      </p:gr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a:t>R-Bar Control Chart</a:t>
            </a:r>
          </a:p>
        </p:txBody>
      </p:sp>
      <p:graphicFrame>
        <p:nvGraphicFramePr>
          <p:cNvPr id="175107" name="Object 3"/>
          <p:cNvGraphicFramePr>
            <a:graphicFrameLocks noChangeAspect="1"/>
          </p:cNvGraphicFramePr>
          <p:nvPr>
            <p:ph idx="1"/>
          </p:nvPr>
        </p:nvGraphicFramePr>
        <p:xfrm>
          <a:off x="609600" y="2017713"/>
          <a:ext cx="7859713" cy="4459287"/>
        </p:xfrm>
        <a:graphic>
          <a:graphicData uri="http://schemas.openxmlformats.org/presentationml/2006/ole">
            <p:oleObj spid="_x0000_s29698" name="Photo Editor Photo" r:id="rId3" imgW="10876190" imgH="6582694" progId="">
              <p:embed/>
            </p:oleObj>
          </a:graphicData>
        </a:graphic>
      </p:graphicFrame>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fontScale="90000"/>
          </a:bodyPr>
          <a:lstStyle/>
          <a:p>
            <a:r>
              <a:rPr lang="en-US"/>
              <a:t>Control Charts for Attributes –P-Charts &amp; C-Charts</a:t>
            </a:r>
          </a:p>
        </p:txBody>
      </p:sp>
      <p:sp>
        <p:nvSpPr>
          <p:cNvPr id="60419" name="Rectangle 3"/>
          <p:cNvSpPr>
            <a:spLocks noGrp="1" noChangeArrowheads="1"/>
          </p:cNvSpPr>
          <p:nvPr>
            <p:ph type="body" idx="1"/>
          </p:nvPr>
        </p:nvSpPr>
        <p:spPr/>
        <p:txBody>
          <a:bodyPr/>
          <a:lstStyle/>
          <a:p>
            <a:pPr>
              <a:lnSpc>
                <a:spcPct val="90000"/>
              </a:lnSpc>
            </a:pPr>
            <a:r>
              <a:rPr lang="en-US" sz="2400" b="1">
                <a:solidFill>
                  <a:schemeClr val="folHlink"/>
                </a:solidFill>
              </a:rPr>
              <a:t>Use </a:t>
            </a:r>
            <a:r>
              <a:rPr lang="en-US" sz="2400" b="1" u="sng">
                <a:solidFill>
                  <a:schemeClr val="folHlink"/>
                </a:solidFill>
              </a:rPr>
              <a:t>P-Charts</a:t>
            </a:r>
            <a:r>
              <a:rPr lang="en-US" sz="2400" b="1">
                <a:solidFill>
                  <a:schemeClr val="folHlink"/>
                </a:solidFill>
              </a:rPr>
              <a:t> for quality characteristics that are discrete and involve </a:t>
            </a:r>
            <a:r>
              <a:rPr lang="en-US" sz="2400" b="1" u="sng">
                <a:solidFill>
                  <a:schemeClr val="folHlink"/>
                </a:solidFill>
              </a:rPr>
              <a:t>yes/no or good/bad</a:t>
            </a:r>
            <a:r>
              <a:rPr lang="en-US" sz="2400" b="1">
                <a:solidFill>
                  <a:schemeClr val="folHlink"/>
                </a:solidFill>
              </a:rPr>
              <a:t> decisions</a:t>
            </a:r>
          </a:p>
          <a:p>
            <a:pPr lvl="1">
              <a:lnSpc>
                <a:spcPct val="90000"/>
              </a:lnSpc>
            </a:pPr>
            <a:r>
              <a:rPr lang="en-US" sz="2000"/>
              <a:t>Percent of leaking caulking tubes in a box of 48</a:t>
            </a:r>
          </a:p>
          <a:p>
            <a:pPr lvl="1">
              <a:lnSpc>
                <a:spcPct val="90000"/>
              </a:lnSpc>
            </a:pPr>
            <a:r>
              <a:rPr lang="en-US" sz="2000"/>
              <a:t>Percent of broken eggs in a carton</a:t>
            </a:r>
          </a:p>
          <a:p>
            <a:pPr lvl="1">
              <a:lnSpc>
                <a:spcPct val="90000"/>
              </a:lnSpc>
              <a:buFont typeface="Wingdings" pitchFamily="2" charset="2"/>
              <a:buNone/>
            </a:pPr>
            <a:endParaRPr lang="en-US" sz="2000"/>
          </a:p>
          <a:p>
            <a:pPr>
              <a:lnSpc>
                <a:spcPct val="90000"/>
              </a:lnSpc>
            </a:pPr>
            <a:r>
              <a:rPr lang="en-US" sz="2400" b="1">
                <a:solidFill>
                  <a:schemeClr val="folHlink"/>
                </a:solidFill>
              </a:rPr>
              <a:t>Use </a:t>
            </a:r>
            <a:r>
              <a:rPr lang="en-US" sz="2400" b="1" u="sng">
                <a:solidFill>
                  <a:schemeClr val="folHlink"/>
                </a:solidFill>
              </a:rPr>
              <a:t>C-Charts</a:t>
            </a:r>
            <a:r>
              <a:rPr lang="en-US" sz="2400" b="1">
                <a:solidFill>
                  <a:schemeClr val="folHlink"/>
                </a:solidFill>
              </a:rPr>
              <a:t> for discrete defects when there can be more than one defect per unit</a:t>
            </a:r>
          </a:p>
          <a:p>
            <a:pPr lvl="1">
              <a:lnSpc>
                <a:spcPct val="90000"/>
              </a:lnSpc>
            </a:pPr>
            <a:r>
              <a:rPr lang="en-US" sz="2000"/>
              <a:t>Number of flaws or stains in a carpet sample cut from a production run</a:t>
            </a:r>
          </a:p>
          <a:p>
            <a:pPr lvl="1">
              <a:lnSpc>
                <a:spcPct val="90000"/>
              </a:lnSpc>
            </a:pPr>
            <a:r>
              <a:rPr lang="en-US" sz="2000"/>
              <a:t>Number of complaints per customer at a hotel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fade">
                                      <p:cBhvr>
                                        <p:cTn id="7" dur="500"/>
                                        <p:tgtEl>
                                          <p:spTgt spid="60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fade">
                                      <p:cBhvr>
                                        <p:cTn id="12" dur="500"/>
                                        <p:tgtEl>
                                          <p:spTgt spid="60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fade">
                                      <p:cBhvr>
                                        <p:cTn id="17" dur="500"/>
                                        <p:tgtEl>
                                          <p:spTgt spid="60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419">
                                            <p:txEl>
                                              <p:pRg st="4" end="4"/>
                                            </p:txEl>
                                          </p:spTgt>
                                        </p:tgtEl>
                                        <p:attrNameLst>
                                          <p:attrName>style.visibility</p:attrName>
                                        </p:attrNameLst>
                                      </p:cBhvr>
                                      <p:to>
                                        <p:strVal val="visible"/>
                                      </p:to>
                                    </p:set>
                                    <p:animEffect transition="in" filter="fade">
                                      <p:cBhvr>
                                        <p:cTn id="22" dur="500"/>
                                        <p:tgtEl>
                                          <p:spTgt spid="604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animEffect transition="in" filter="fade">
                                      <p:cBhvr>
                                        <p:cTn id="27" dur="500"/>
                                        <p:tgtEl>
                                          <p:spTgt spid="6041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419">
                                            <p:txEl>
                                              <p:pRg st="6" end="6"/>
                                            </p:txEl>
                                          </p:spTgt>
                                        </p:tgtEl>
                                        <p:attrNameLst>
                                          <p:attrName>style.visibility</p:attrName>
                                        </p:attrNameLst>
                                      </p:cBhvr>
                                      <p:to>
                                        <p:strVal val="visible"/>
                                      </p:to>
                                    </p:set>
                                    <p:animEffect transition="in" filter="fade">
                                      <p:cBhvr>
                                        <p:cTn id="32" dur="500"/>
                                        <p:tgtEl>
                                          <p:spTgt spid="604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sz="3600" b="1" u="sng"/>
              <a:t>Constructing a P-Chart</a:t>
            </a:r>
            <a:r>
              <a:rPr lang="en-US" sz="3600"/>
              <a:t>:</a:t>
            </a:r>
          </a:p>
        </p:txBody>
      </p:sp>
      <p:sp>
        <p:nvSpPr>
          <p:cNvPr id="163843" name="Rectangle 3"/>
          <p:cNvSpPr>
            <a:spLocks noGrp="1" noChangeArrowheads="1"/>
          </p:cNvSpPr>
          <p:nvPr>
            <p:ph type="body" sz="half" idx="1"/>
          </p:nvPr>
        </p:nvSpPr>
        <p:spPr>
          <a:xfrm>
            <a:off x="1182688" y="2017713"/>
            <a:ext cx="6742112" cy="1335087"/>
          </a:xfrm>
        </p:spPr>
        <p:txBody>
          <a:bodyPr/>
          <a:lstStyle/>
          <a:p>
            <a:pPr>
              <a:buFont typeface="Wingdings" pitchFamily="2" charset="2"/>
              <a:buNone/>
            </a:pPr>
            <a:r>
              <a:rPr lang="en-US" sz="1200"/>
              <a:t>	</a:t>
            </a:r>
            <a:r>
              <a:rPr lang="en-US" sz="1800"/>
              <a:t>A Production manager for a tire company has inspected the number of defective tires in five random samples with 20 tires in each sample. The table below shows the number of defective tires in each sample of 20 tires. </a:t>
            </a:r>
          </a:p>
        </p:txBody>
      </p:sp>
      <p:graphicFrame>
        <p:nvGraphicFramePr>
          <p:cNvPr id="163975" name="Group 135"/>
          <p:cNvGraphicFramePr>
            <a:graphicFrameLocks noGrp="1"/>
          </p:cNvGraphicFramePr>
          <p:nvPr>
            <p:ph sz="half" idx="2"/>
          </p:nvPr>
        </p:nvGraphicFramePr>
        <p:xfrm>
          <a:off x="2438400" y="3429000"/>
          <a:ext cx="4114800" cy="3064828"/>
        </p:xfrm>
        <a:graphic>
          <a:graphicData uri="http://schemas.openxmlformats.org/drawingml/2006/table">
            <a:tbl>
              <a:tblPr/>
              <a:tblGrid>
                <a:gridCol w="1192213"/>
                <a:gridCol w="1389062"/>
                <a:gridCol w="1533525"/>
              </a:tblGrid>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Sample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Sample Size (n)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Number Defective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150938" y="457200"/>
            <a:ext cx="7793037" cy="1219200"/>
          </a:xfrm>
        </p:spPr>
        <p:txBody>
          <a:bodyPr>
            <a:normAutofit fontScale="90000"/>
          </a:bodyPr>
          <a:lstStyle/>
          <a:p>
            <a:r>
              <a:rPr lang="en-US" sz="2800"/>
              <a:t>Step 1:</a:t>
            </a:r>
            <a:br>
              <a:rPr lang="en-US" sz="2800"/>
            </a:br>
            <a:r>
              <a:rPr lang="en-US" sz="2800"/>
              <a:t>Calculate the Percent defective of Each Sample and the Overall Percent Defective (P-Bar)</a:t>
            </a:r>
          </a:p>
        </p:txBody>
      </p:sp>
      <p:sp>
        <p:nvSpPr>
          <p:cNvPr id="165891" name="Rectangle 3"/>
          <p:cNvSpPr>
            <a:spLocks noGrp="1" noChangeArrowheads="1"/>
          </p:cNvSpPr>
          <p:nvPr>
            <p:ph type="body" sz="half" idx="1"/>
          </p:nvPr>
        </p:nvSpPr>
        <p:spPr/>
        <p:txBody>
          <a:bodyPr/>
          <a:lstStyle/>
          <a:p>
            <a:pPr>
              <a:buFont typeface="Wingdings" pitchFamily="2" charset="2"/>
              <a:buNone/>
            </a:pPr>
            <a:r>
              <a:rPr lang="en-US" sz="1200"/>
              <a:t>	</a:t>
            </a:r>
            <a:endParaRPr lang="en-US" sz="1800"/>
          </a:p>
        </p:txBody>
      </p:sp>
      <p:sp>
        <p:nvSpPr>
          <p:cNvPr id="165892" name="Rectangle 4"/>
          <p:cNvSpPr>
            <a:spLocks noChangeArrowheads="1"/>
          </p:cNvSpPr>
          <p:nvPr/>
        </p:nvSpPr>
        <p:spPr bwMode="auto">
          <a:xfrm>
            <a:off x="1600200" y="2057400"/>
            <a:ext cx="4953000"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None/>
            </a:pPr>
            <a:endParaRPr lang="en-US" sz="20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000"/>
          </a:p>
        </p:txBody>
      </p:sp>
      <p:graphicFrame>
        <p:nvGraphicFramePr>
          <p:cNvPr id="165974" name="Group 86"/>
          <p:cNvGraphicFramePr>
            <a:graphicFrameLocks noGrp="1"/>
          </p:cNvGraphicFramePr>
          <p:nvPr>
            <p:ph sz="half" idx="2"/>
          </p:nvPr>
        </p:nvGraphicFramePr>
        <p:xfrm>
          <a:off x="1676400" y="2438400"/>
          <a:ext cx="5257800" cy="3537903"/>
        </p:xfrm>
        <a:graphic>
          <a:graphicData uri="http://schemas.openxmlformats.org/drawingml/2006/table">
            <a:tbl>
              <a:tblPr/>
              <a:tblGrid>
                <a:gridCol w="1101725"/>
                <a:gridCol w="1260475"/>
                <a:gridCol w="1377950"/>
                <a:gridCol w="1517650"/>
              </a:tblGrid>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Sample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Number Defective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Sample Size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smtClean="0">
                          <a:ln>
                            <a:noFill/>
                          </a:ln>
                          <a:solidFill>
                            <a:schemeClr val="folHlink"/>
                          </a:solidFill>
                          <a:effectLst/>
                          <a:latin typeface="Tahoma" charset="0"/>
                        </a:rPr>
                        <a:t>Percent Defective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smtClean="0">
                          <a:ln>
                            <a:noFill/>
                          </a:ln>
                          <a:solidFill>
                            <a:schemeClr val="folHlink"/>
                          </a:solidFill>
                          <a:effectLst/>
                          <a:latin typeface="Tahoma"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smtClean="0">
                          <a:ln>
                            <a:noFill/>
                          </a:ln>
                          <a:solidFill>
                            <a:schemeClr val="folHlink"/>
                          </a:solidFill>
                          <a:effectLst/>
                          <a:latin typeface="Tahoma"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smtClean="0">
                          <a:ln>
                            <a:noFill/>
                          </a:ln>
                          <a:solidFill>
                            <a:schemeClr val="folHlink"/>
                          </a:solidFill>
                          <a:effectLst/>
                          <a:latin typeface="Tahoma"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smtClean="0">
                          <a:ln>
                            <a:noFill/>
                          </a:ln>
                          <a:solidFill>
                            <a:schemeClr val="folHlink"/>
                          </a:solidFill>
                          <a:effectLst/>
                          <a:latin typeface="Tahoma"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smtClean="0">
                          <a:ln>
                            <a:noFill/>
                          </a:ln>
                          <a:solidFill>
                            <a:schemeClr val="folHlink"/>
                          </a:solidFill>
                          <a:effectLst/>
                          <a:latin typeface="Tahoma"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Total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smtClean="0">
                          <a:ln>
                            <a:noFill/>
                          </a:ln>
                          <a:solidFill>
                            <a:schemeClr val="folHlink"/>
                          </a:solidFill>
                          <a:effectLst/>
                          <a:latin typeface="Tahoma" charset="0"/>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bl>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1150938" y="457200"/>
            <a:ext cx="7793037" cy="1219200"/>
          </a:xfrm>
        </p:spPr>
        <p:txBody>
          <a:bodyPr>
            <a:normAutofit fontScale="90000"/>
          </a:bodyPr>
          <a:lstStyle/>
          <a:p>
            <a:r>
              <a:rPr lang="en-US" sz="3600"/>
              <a:t>Step 2: Calculate the Standard Deviation of P.</a:t>
            </a:r>
          </a:p>
        </p:txBody>
      </p:sp>
      <p:sp>
        <p:nvSpPr>
          <p:cNvPr id="166915" name="Rectangle 3"/>
          <p:cNvSpPr>
            <a:spLocks noGrp="1" noChangeArrowheads="1"/>
          </p:cNvSpPr>
          <p:nvPr>
            <p:ph type="body" sz="half" idx="1"/>
          </p:nvPr>
        </p:nvSpPr>
        <p:spPr/>
        <p:txBody>
          <a:bodyPr/>
          <a:lstStyle/>
          <a:p>
            <a:pPr>
              <a:buFont typeface="Wingdings" pitchFamily="2" charset="2"/>
              <a:buNone/>
            </a:pPr>
            <a:r>
              <a:rPr lang="en-US" sz="1200"/>
              <a:t>	</a:t>
            </a:r>
            <a:endParaRPr lang="en-US" sz="1800"/>
          </a:p>
        </p:txBody>
      </p:sp>
      <p:sp>
        <p:nvSpPr>
          <p:cNvPr id="166916" name="Rectangle 4"/>
          <p:cNvSpPr>
            <a:spLocks noChangeArrowheads="1"/>
          </p:cNvSpPr>
          <p:nvPr/>
        </p:nvSpPr>
        <p:spPr bwMode="auto">
          <a:xfrm>
            <a:off x="1600200" y="2057400"/>
            <a:ext cx="4953000"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None/>
            </a:pPr>
            <a:endParaRPr lang="en-US" sz="20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000"/>
          </a:p>
        </p:txBody>
      </p:sp>
      <p:graphicFrame>
        <p:nvGraphicFramePr>
          <p:cNvPr id="166918" name="Object 6"/>
          <p:cNvGraphicFramePr>
            <a:graphicFrameLocks noChangeAspect="1"/>
          </p:cNvGraphicFramePr>
          <p:nvPr>
            <p:ph sz="quarter" idx="2"/>
          </p:nvPr>
        </p:nvGraphicFramePr>
        <p:xfrm>
          <a:off x="1066800" y="3151188"/>
          <a:ext cx="6516688" cy="1243012"/>
        </p:xfrm>
        <a:graphic>
          <a:graphicData uri="http://schemas.openxmlformats.org/presentationml/2006/ole">
            <p:oleObj spid="_x0000_s30722" name="Equation" r:id="rId3" imgW="2463480" imgH="469800" progId="">
              <p:embed/>
            </p:oleObj>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sz="3200" dirty="0" smtClean="0"/>
              <a:t>Patients want to receive the right treatments and experience good outcomes</a:t>
            </a:r>
            <a:endParaRPr lang="en-US" sz="32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sz="3600"/>
              <a:t>Step 3: Calculate CL, UCL, LCL</a:t>
            </a:r>
          </a:p>
        </p:txBody>
      </p:sp>
      <p:sp>
        <p:nvSpPr>
          <p:cNvPr id="167939" name="Rectangle 3"/>
          <p:cNvSpPr>
            <a:spLocks noGrp="1" noChangeArrowheads="1"/>
          </p:cNvSpPr>
          <p:nvPr>
            <p:ph type="body" sz="half" idx="1"/>
          </p:nvPr>
        </p:nvSpPr>
        <p:spPr/>
        <p:txBody>
          <a:bodyPr/>
          <a:lstStyle/>
          <a:p>
            <a:pPr>
              <a:buFont typeface="Wingdings" pitchFamily="2" charset="2"/>
              <a:buNone/>
            </a:pPr>
            <a:r>
              <a:rPr lang="en-US" sz="1200"/>
              <a:t>	</a:t>
            </a:r>
            <a:endParaRPr lang="en-US" sz="1800"/>
          </a:p>
        </p:txBody>
      </p:sp>
      <p:graphicFrame>
        <p:nvGraphicFramePr>
          <p:cNvPr id="167945" name="Object 9"/>
          <p:cNvGraphicFramePr>
            <a:graphicFrameLocks noChangeAspect="1"/>
          </p:cNvGraphicFramePr>
          <p:nvPr>
            <p:ph sz="quarter" idx="2"/>
          </p:nvPr>
        </p:nvGraphicFramePr>
        <p:xfrm>
          <a:off x="1066800" y="2743200"/>
          <a:ext cx="3352800" cy="709613"/>
        </p:xfrm>
        <a:graphic>
          <a:graphicData uri="http://schemas.openxmlformats.org/presentationml/2006/ole">
            <p:oleObj spid="_x0000_s31746" name="Equation" r:id="rId3" imgW="1079280" imgH="228600" progId="">
              <p:embed/>
            </p:oleObj>
          </a:graphicData>
        </a:graphic>
      </p:graphicFrame>
      <p:sp>
        <p:nvSpPr>
          <p:cNvPr id="167940" name="Rectangle 4"/>
          <p:cNvSpPr>
            <a:spLocks noChangeArrowheads="1"/>
          </p:cNvSpPr>
          <p:nvPr/>
        </p:nvSpPr>
        <p:spPr bwMode="auto">
          <a:xfrm>
            <a:off x="1600200" y="2057400"/>
            <a:ext cx="4953000"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None/>
            </a:pPr>
            <a:endParaRPr lang="en-US" sz="20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000"/>
          </a:p>
        </p:txBody>
      </p:sp>
      <p:sp>
        <p:nvSpPr>
          <p:cNvPr id="167941" name="Rectangle 5"/>
          <p:cNvSpPr>
            <a:spLocks noChangeArrowheads="1"/>
          </p:cNvSpPr>
          <p:nvPr/>
        </p:nvSpPr>
        <p:spPr bwMode="auto">
          <a:xfrm>
            <a:off x="685800" y="2209800"/>
            <a:ext cx="8077200"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Char char="n"/>
            </a:pPr>
            <a:r>
              <a:rPr lang="en-US" sz="2000" b="1">
                <a:solidFill>
                  <a:schemeClr val="folHlink"/>
                </a:solidFill>
              </a:rPr>
              <a:t>Center line (p bar):</a:t>
            </a:r>
          </a:p>
          <a:p>
            <a:pPr marL="342900" indent="-342900" eaLnBrk="1" hangingPunct="1">
              <a:spcBef>
                <a:spcPct val="20000"/>
              </a:spcBef>
              <a:buClr>
                <a:schemeClr val="folHlink"/>
              </a:buClr>
              <a:buSzPct val="60000"/>
              <a:buFont typeface="Wingdings" pitchFamily="2" charset="2"/>
              <a:buNone/>
            </a:pPr>
            <a:endParaRPr lang="en-US" sz="20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Char char="n"/>
            </a:pPr>
            <a:r>
              <a:rPr lang="en-US" sz="2000" b="1">
                <a:solidFill>
                  <a:schemeClr val="folHlink"/>
                </a:solidFill>
              </a:rPr>
              <a:t>Control limits for ±3</a:t>
            </a:r>
            <a:r>
              <a:rPr lang="el-GR" sz="2000" b="1">
                <a:solidFill>
                  <a:schemeClr val="folHlink"/>
                </a:solidFill>
              </a:rPr>
              <a:t>σ</a:t>
            </a:r>
            <a:r>
              <a:rPr lang="en-US" sz="2000" b="1">
                <a:solidFill>
                  <a:schemeClr val="folHlink"/>
                </a:solidFill>
              </a:rPr>
              <a:t> limits:</a:t>
            </a:r>
          </a:p>
          <a:p>
            <a:pPr marL="342900" indent="-342900" eaLnBrk="1" hangingPunct="1">
              <a:spcBef>
                <a:spcPct val="20000"/>
              </a:spcBef>
              <a:buClr>
                <a:schemeClr val="folHlink"/>
              </a:buClr>
              <a:buSzPct val="60000"/>
              <a:buFont typeface="Wingdings" pitchFamily="2" charset="2"/>
              <a:buNone/>
            </a:pPr>
            <a:endParaRPr lang="en-US" sz="2000"/>
          </a:p>
        </p:txBody>
      </p:sp>
      <p:graphicFrame>
        <p:nvGraphicFramePr>
          <p:cNvPr id="167946" name="Object 10"/>
          <p:cNvGraphicFramePr>
            <a:graphicFrameLocks noChangeAspect="1"/>
          </p:cNvGraphicFramePr>
          <p:nvPr>
            <p:ph sz="quarter" idx="3"/>
          </p:nvPr>
        </p:nvGraphicFramePr>
        <p:xfrm>
          <a:off x="1122363" y="4495800"/>
          <a:ext cx="7585075" cy="1166813"/>
        </p:xfrm>
        <a:graphic>
          <a:graphicData uri="http://schemas.openxmlformats.org/presentationml/2006/ole">
            <p:oleObj spid="_x0000_s31747" name="Equation" r:id="rId4" imgW="3632040" imgH="558720" progId="">
              <p:embed/>
            </p:oleObj>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sz="3600"/>
              <a:t>Step 4: Draw the Chart</a:t>
            </a:r>
          </a:p>
        </p:txBody>
      </p:sp>
      <p:pic>
        <p:nvPicPr>
          <p:cNvPr id="87044" name="Picture 4" descr="w0143-n"/>
          <p:cNvPicPr>
            <a:picLocks noChangeAspect="1" noChangeArrowheads="1"/>
          </p:cNvPicPr>
          <p:nvPr/>
        </p:nvPicPr>
        <p:blipFill>
          <a:blip r:embed="rId2" cstate="print"/>
          <a:srcRect/>
          <a:stretch>
            <a:fillRect/>
          </a:stretch>
        </p:blipFill>
        <p:spPr bwMode="auto">
          <a:xfrm>
            <a:off x="1219200" y="2057400"/>
            <a:ext cx="7086600" cy="4114800"/>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1066800" y="-152400"/>
            <a:ext cx="7793038" cy="1462088"/>
          </a:xfrm>
        </p:spPr>
        <p:txBody>
          <a:bodyPr/>
          <a:lstStyle/>
          <a:p>
            <a:r>
              <a:rPr lang="en-US" sz="3600" b="1" u="sng"/>
              <a:t>Constructing a C-Chart</a:t>
            </a:r>
            <a:r>
              <a:rPr lang="en-US" sz="3600"/>
              <a:t>:</a:t>
            </a:r>
          </a:p>
        </p:txBody>
      </p:sp>
      <p:sp>
        <p:nvSpPr>
          <p:cNvPr id="169987" name="Rectangle 3"/>
          <p:cNvSpPr>
            <a:spLocks noGrp="1" noChangeArrowheads="1"/>
          </p:cNvSpPr>
          <p:nvPr>
            <p:ph type="body" sz="half" idx="1"/>
          </p:nvPr>
        </p:nvSpPr>
        <p:spPr>
          <a:xfrm>
            <a:off x="609600" y="2057400"/>
            <a:ext cx="3200400" cy="4038600"/>
          </a:xfrm>
        </p:spPr>
        <p:txBody>
          <a:bodyPr/>
          <a:lstStyle/>
          <a:p>
            <a:pPr>
              <a:buFont typeface="Wingdings" pitchFamily="2" charset="2"/>
              <a:buNone/>
            </a:pPr>
            <a:r>
              <a:rPr lang="en-US" sz="1600"/>
              <a:t>	</a:t>
            </a:r>
            <a:r>
              <a:rPr lang="en-US" sz="2400"/>
              <a:t>The number of weekly customer complaints are monitored in a large hotel. Develop a three sigma control limits For a C-Chart using the data table On the right.</a:t>
            </a:r>
          </a:p>
        </p:txBody>
      </p:sp>
      <p:graphicFrame>
        <p:nvGraphicFramePr>
          <p:cNvPr id="170061" name="Group 77"/>
          <p:cNvGraphicFramePr>
            <a:graphicFrameLocks noGrp="1"/>
          </p:cNvGraphicFramePr>
          <p:nvPr>
            <p:ph sz="half" idx="2"/>
          </p:nvPr>
        </p:nvGraphicFramePr>
        <p:xfrm>
          <a:off x="4191000" y="1828800"/>
          <a:ext cx="3810000" cy="4724400"/>
        </p:xfrm>
        <a:graphic>
          <a:graphicData uri="http://schemas.openxmlformats.org/drawingml/2006/table">
            <a:tbl>
              <a:tblPr/>
              <a:tblGrid>
                <a:gridCol w="1338263"/>
                <a:gridCol w="2471737"/>
              </a:tblGrid>
              <a:tr h="2936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smtClean="0">
                          <a:ln>
                            <a:noFill/>
                          </a:ln>
                          <a:solidFill>
                            <a:schemeClr val="tx1"/>
                          </a:solidFill>
                          <a:effectLst/>
                          <a:latin typeface="Tahoma" charset="0"/>
                        </a:rPr>
                        <a:t>Week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smtClean="0">
                          <a:ln>
                            <a:noFill/>
                          </a:ln>
                          <a:solidFill>
                            <a:schemeClr val="tx1"/>
                          </a:solidFill>
                          <a:effectLst/>
                          <a:latin typeface="Tahoma" charset="0"/>
                        </a:rPr>
                        <a:t>Number of Complaints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9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9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9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9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9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9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9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folHlink"/>
                          </a:solidFill>
                          <a:effectLst/>
                          <a:latin typeface="Tahoma" charset="0"/>
                        </a:rPr>
                        <a:t>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sz="3600"/>
              <a:t>Calculate CL, UCL, LCL</a:t>
            </a:r>
          </a:p>
        </p:txBody>
      </p:sp>
      <p:sp>
        <p:nvSpPr>
          <p:cNvPr id="171011" name="Rectangle 3"/>
          <p:cNvSpPr>
            <a:spLocks noGrp="1" noChangeArrowheads="1"/>
          </p:cNvSpPr>
          <p:nvPr>
            <p:ph type="body" sz="half" idx="1"/>
          </p:nvPr>
        </p:nvSpPr>
        <p:spPr/>
        <p:txBody>
          <a:bodyPr/>
          <a:lstStyle/>
          <a:p>
            <a:pPr>
              <a:buFont typeface="Wingdings" pitchFamily="2" charset="2"/>
              <a:buNone/>
            </a:pPr>
            <a:r>
              <a:rPr lang="en-US" sz="1200"/>
              <a:t>	</a:t>
            </a:r>
            <a:endParaRPr lang="en-US" sz="1800"/>
          </a:p>
        </p:txBody>
      </p:sp>
      <p:sp>
        <p:nvSpPr>
          <p:cNvPr id="171013" name="Rectangle 5"/>
          <p:cNvSpPr>
            <a:spLocks noChangeArrowheads="1"/>
          </p:cNvSpPr>
          <p:nvPr/>
        </p:nvSpPr>
        <p:spPr bwMode="auto">
          <a:xfrm>
            <a:off x="1600200" y="2057400"/>
            <a:ext cx="4953000"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None/>
            </a:pPr>
            <a:endParaRPr lang="en-US" sz="20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000"/>
          </a:p>
        </p:txBody>
      </p:sp>
      <p:sp>
        <p:nvSpPr>
          <p:cNvPr id="171014" name="Rectangle 6"/>
          <p:cNvSpPr>
            <a:spLocks noChangeArrowheads="1"/>
          </p:cNvSpPr>
          <p:nvPr/>
        </p:nvSpPr>
        <p:spPr bwMode="auto">
          <a:xfrm>
            <a:off x="609600" y="2209800"/>
            <a:ext cx="8077200" cy="41148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Char char="n"/>
            </a:pPr>
            <a:r>
              <a:rPr lang="en-US" sz="2000" b="1">
                <a:solidFill>
                  <a:schemeClr val="folHlink"/>
                </a:solidFill>
              </a:rPr>
              <a:t>Center line (c bar):</a:t>
            </a:r>
          </a:p>
          <a:p>
            <a:pPr marL="342900" indent="-342900" eaLnBrk="1" hangingPunct="1">
              <a:spcBef>
                <a:spcPct val="20000"/>
              </a:spcBef>
              <a:buClr>
                <a:schemeClr val="folHlink"/>
              </a:buClr>
              <a:buSzPct val="60000"/>
              <a:buFont typeface="Wingdings" pitchFamily="2" charset="2"/>
              <a:buNone/>
            </a:pPr>
            <a:endParaRPr lang="en-US" sz="20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None/>
            </a:pPr>
            <a:endParaRPr lang="en-US" sz="2400"/>
          </a:p>
          <a:p>
            <a:pPr marL="342900" indent="-342900" eaLnBrk="1" hangingPunct="1">
              <a:spcBef>
                <a:spcPct val="20000"/>
              </a:spcBef>
              <a:buClr>
                <a:schemeClr val="folHlink"/>
              </a:buClr>
              <a:buSzPct val="60000"/>
              <a:buFont typeface="Wingdings" pitchFamily="2" charset="2"/>
              <a:buChar char="n"/>
            </a:pPr>
            <a:r>
              <a:rPr lang="en-US" sz="2000" b="1">
                <a:solidFill>
                  <a:schemeClr val="folHlink"/>
                </a:solidFill>
              </a:rPr>
              <a:t>Control limits for ±3</a:t>
            </a:r>
            <a:r>
              <a:rPr lang="el-GR" sz="2000" b="1">
                <a:solidFill>
                  <a:schemeClr val="folHlink"/>
                </a:solidFill>
              </a:rPr>
              <a:t>σ</a:t>
            </a:r>
            <a:r>
              <a:rPr lang="en-US" sz="2000" b="1">
                <a:solidFill>
                  <a:schemeClr val="folHlink"/>
                </a:solidFill>
              </a:rPr>
              <a:t> limits:</a:t>
            </a:r>
          </a:p>
          <a:p>
            <a:pPr marL="342900" indent="-342900" eaLnBrk="1" hangingPunct="1">
              <a:spcBef>
                <a:spcPct val="20000"/>
              </a:spcBef>
              <a:buClr>
                <a:schemeClr val="folHlink"/>
              </a:buClr>
              <a:buSzPct val="60000"/>
              <a:buFont typeface="Wingdings" pitchFamily="2" charset="2"/>
              <a:buNone/>
            </a:pPr>
            <a:endParaRPr lang="en-US" sz="2000"/>
          </a:p>
        </p:txBody>
      </p:sp>
      <p:graphicFrame>
        <p:nvGraphicFramePr>
          <p:cNvPr id="171020" name="Object 12"/>
          <p:cNvGraphicFramePr>
            <a:graphicFrameLocks noChangeAspect="1"/>
          </p:cNvGraphicFramePr>
          <p:nvPr>
            <p:ph sz="quarter" idx="3"/>
          </p:nvPr>
        </p:nvGraphicFramePr>
        <p:xfrm>
          <a:off x="1060450" y="4343400"/>
          <a:ext cx="7631113" cy="1204913"/>
        </p:xfrm>
        <a:graphic>
          <a:graphicData uri="http://schemas.openxmlformats.org/presentationml/2006/ole">
            <p:oleObj spid="_x0000_s32770" name="Equation" r:id="rId3" imgW="3377880" imgH="533160" progId="">
              <p:embed/>
            </p:oleObj>
          </a:graphicData>
        </a:graphic>
      </p:graphicFrame>
      <p:graphicFrame>
        <p:nvGraphicFramePr>
          <p:cNvPr id="171023" name="Object 15"/>
          <p:cNvGraphicFramePr>
            <a:graphicFrameLocks noChangeAspect="1"/>
          </p:cNvGraphicFramePr>
          <p:nvPr>
            <p:ph sz="quarter" idx="2"/>
          </p:nvPr>
        </p:nvGraphicFramePr>
        <p:xfrm>
          <a:off x="1066800" y="2743200"/>
          <a:ext cx="4876800" cy="804863"/>
        </p:xfrm>
        <a:graphic>
          <a:graphicData uri="http://schemas.openxmlformats.org/presentationml/2006/ole">
            <p:oleObj spid="_x0000_s32771" name="Equation" r:id="rId4" imgW="2539800" imgH="419040" progId="">
              <p:embed/>
            </p:oleObj>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143000" y="839788"/>
            <a:ext cx="7772400" cy="736600"/>
          </a:xfrm>
        </p:spPr>
        <p:txBody>
          <a:bodyPr>
            <a:normAutofit fontScale="90000"/>
          </a:bodyPr>
          <a:lstStyle/>
          <a:p>
            <a:r>
              <a:rPr lang="en-US" altLang="en-US"/>
              <a:t>Attribute Control Charts</a:t>
            </a:r>
          </a:p>
        </p:txBody>
      </p:sp>
      <p:sp>
        <p:nvSpPr>
          <p:cNvPr id="36867" name="Rectangle 3"/>
          <p:cNvSpPr>
            <a:spLocks noGrp="1" noChangeArrowheads="1"/>
          </p:cNvSpPr>
          <p:nvPr>
            <p:ph type="body" idx="1"/>
          </p:nvPr>
        </p:nvSpPr>
        <p:spPr/>
        <p:txBody>
          <a:bodyPr/>
          <a:lstStyle/>
          <a:p>
            <a:pPr>
              <a:lnSpc>
                <a:spcPct val="90000"/>
              </a:lnSpc>
            </a:pPr>
            <a:r>
              <a:rPr lang="en-US" altLang="en-US"/>
              <a:t>P Chart: a chart of the percent defective in each sample set.</a:t>
            </a:r>
          </a:p>
          <a:p>
            <a:pPr>
              <a:lnSpc>
                <a:spcPct val="90000"/>
              </a:lnSpc>
            </a:pPr>
            <a:r>
              <a:rPr lang="en-US" altLang="en-US"/>
              <a:t>C chart: a chart of the number of defects per unit in each sample set.</a:t>
            </a:r>
          </a:p>
          <a:p>
            <a:pPr>
              <a:lnSpc>
                <a:spcPct val="90000"/>
              </a:lnSpc>
            </a:pPr>
            <a:r>
              <a:rPr lang="en-US" altLang="en-US"/>
              <a:t>U chart:  a chart of the average number of defects in each sample set.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143000" y="195263"/>
            <a:ext cx="7772400" cy="1381125"/>
          </a:xfrm>
        </p:spPr>
        <p:txBody>
          <a:bodyPr/>
          <a:lstStyle/>
          <a:p>
            <a:r>
              <a:rPr lang="en-US" altLang="en-US"/>
              <a:t>Reasons for using Control Charts</a:t>
            </a:r>
          </a:p>
        </p:txBody>
      </p:sp>
      <p:sp>
        <p:nvSpPr>
          <p:cNvPr id="39939" name="Rectangle 3"/>
          <p:cNvSpPr>
            <a:spLocks noGrp="1" noChangeArrowheads="1"/>
          </p:cNvSpPr>
          <p:nvPr>
            <p:ph type="body" idx="1"/>
          </p:nvPr>
        </p:nvSpPr>
        <p:spPr/>
        <p:txBody>
          <a:bodyPr/>
          <a:lstStyle/>
          <a:p>
            <a:r>
              <a:rPr lang="en-US" altLang="en-US"/>
              <a:t>Improve productivity</a:t>
            </a:r>
          </a:p>
          <a:p>
            <a:r>
              <a:rPr lang="en-US" altLang="en-US"/>
              <a:t>Make defects visible</a:t>
            </a:r>
          </a:p>
          <a:p>
            <a:r>
              <a:rPr lang="en-US" altLang="en-US"/>
              <a:t>Determine what process adjustments need to be made</a:t>
            </a:r>
          </a:p>
          <a:p>
            <a:r>
              <a:rPr lang="en-US" altLang="en-US"/>
              <a:t>Determine if process is “in” or “out of control</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p:txBody>
          <a:bodyPr/>
          <a:lstStyle/>
          <a:p>
            <a:pPr>
              <a:defRPr/>
            </a:pPr>
            <a:fld id="{D7A6E2E3-74C5-486D-9254-21E3E75B8DBA}" type="datetime1">
              <a:rPr lang="en-US" smtClean="0"/>
              <a:pPr>
                <a:defRPr/>
              </a:pPr>
              <a:t>1/6/2018</a:t>
            </a:fld>
            <a:endParaRPr lang="en-US" smtClean="0"/>
          </a:p>
        </p:txBody>
      </p:sp>
      <p:sp>
        <p:nvSpPr>
          <p:cNvPr id="20483" name="Slide Number Placeholder 5"/>
          <p:cNvSpPr>
            <a:spLocks noGrp="1"/>
          </p:cNvSpPr>
          <p:nvPr>
            <p:ph type="sldNum" sz="quarter" idx="12"/>
          </p:nvPr>
        </p:nvSpPr>
        <p:spPr/>
        <p:txBody>
          <a:bodyPr/>
          <a:lstStyle/>
          <a:p>
            <a:pPr>
              <a:defRPr/>
            </a:pPr>
            <a:r>
              <a:rPr lang="en-US" smtClean="0"/>
              <a:t>Page </a:t>
            </a:r>
            <a:fld id="{2A8B38C9-AA78-4D89-AC57-80515C3B79E5}" type="slidenum">
              <a:rPr lang="en-US" smtClean="0"/>
              <a:pPr>
                <a:defRPr/>
              </a:pPr>
              <a:t>126</a:t>
            </a:fld>
            <a:endParaRPr lang="en-US" smtClean="0"/>
          </a:p>
        </p:txBody>
      </p:sp>
      <p:sp>
        <p:nvSpPr>
          <p:cNvPr id="20484" name="Rectangle 2"/>
          <p:cNvSpPr>
            <a:spLocks noGrp="1" noChangeArrowheads="1"/>
          </p:cNvSpPr>
          <p:nvPr>
            <p:ph type="title"/>
          </p:nvPr>
        </p:nvSpPr>
        <p:spPr/>
        <p:txBody>
          <a:bodyPr/>
          <a:lstStyle/>
          <a:p>
            <a:r>
              <a:rPr lang="en-US" sz="4000" b="1" smtClean="0"/>
              <a:t>p Chart</a:t>
            </a:r>
          </a:p>
        </p:txBody>
      </p:sp>
      <p:sp>
        <p:nvSpPr>
          <p:cNvPr id="20485" name="Rectangle 3" descr="Rectangle: Click to edit Master text styles&#10;Second level&#10;Third level&#10;Fourth level&#10;Fifth level"/>
          <p:cNvSpPr>
            <a:spLocks noGrp="1" noChangeArrowheads="1"/>
          </p:cNvSpPr>
          <p:nvPr>
            <p:ph type="body" idx="1"/>
          </p:nvPr>
        </p:nvSpPr>
        <p:spPr/>
        <p:txBody>
          <a:bodyPr/>
          <a:lstStyle/>
          <a:p>
            <a:r>
              <a:rPr lang="en-US" sz="2800" smtClean="0"/>
              <a:t>The p-chart is used with "binomial" data.  </a:t>
            </a:r>
          </a:p>
          <a:p>
            <a:r>
              <a:rPr lang="en-US" sz="2800" smtClean="0"/>
              <a:t>P-charts are used for results of two possible outcome data.  </a:t>
            </a:r>
          </a:p>
          <a:p>
            <a:r>
              <a:rPr lang="en-US" sz="2800" smtClean="0"/>
              <a:t>For example, a p-chart may be used to chart the percentage or fraction of each sample that is nonconforming to the safety requirements.  </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p:txBody>
          <a:bodyPr/>
          <a:lstStyle/>
          <a:p>
            <a:pPr>
              <a:defRPr/>
            </a:pPr>
            <a:fld id="{F853DDE5-691E-4B0B-9B9B-107866D3F85A}" type="datetime1">
              <a:rPr lang="en-US" smtClean="0"/>
              <a:pPr>
                <a:defRPr/>
              </a:pPr>
              <a:t>1/6/2018</a:t>
            </a:fld>
            <a:endParaRPr lang="en-US" smtClean="0"/>
          </a:p>
        </p:txBody>
      </p:sp>
      <p:sp>
        <p:nvSpPr>
          <p:cNvPr id="22531" name="Slide Number Placeholder 5"/>
          <p:cNvSpPr>
            <a:spLocks noGrp="1"/>
          </p:cNvSpPr>
          <p:nvPr>
            <p:ph type="sldNum" sz="quarter" idx="12"/>
          </p:nvPr>
        </p:nvSpPr>
        <p:spPr/>
        <p:txBody>
          <a:bodyPr/>
          <a:lstStyle/>
          <a:p>
            <a:pPr>
              <a:defRPr/>
            </a:pPr>
            <a:r>
              <a:rPr lang="en-US" smtClean="0"/>
              <a:t>Page </a:t>
            </a:r>
            <a:fld id="{CFE734D7-9BAA-4323-AB28-4298370E3703}" type="slidenum">
              <a:rPr lang="en-US" smtClean="0"/>
              <a:pPr>
                <a:defRPr/>
              </a:pPr>
              <a:t>127</a:t>
            </a:fld>
            <a:endParaRPr lang="en-US" smtClean="0"/>
          </a:p>
        </p:txBody>
      </p:sp>
      <p:sp>
        <p:nvSpPr>
          <p:cNvPr id="22532" name="Rectangle 2"/>
          <p:cNvSpPr>
            <a:spLocks noGrp="1" noChangeArrowheads="1"/>
          </p:cNvSpPr>
          <p:nvPr>
            <p:ph type="title"/>
          </p:nvPr>
        </p:nvSpPr>
        <p:spPr/>
        <p:txBody>
          <a:bodyPr/>
          <a:lstStyle/>
          <a:p>
            <a:r>
              <a:rPr lang="en-US" sz="4000" b="1" smtClean="0"/>
              <a:t>Sample p-chart</a:t>
            </a:r>
          </a:p>
        </p:txBody>
      </p:sp>
      <p:pic>
        <p:nvPicPr>
          <p:cNvPr id="22533" name="Picture 3"/>
          <p:cNvPicPr>
            <a:picLocks noGrp="1" noChangeAspect="1" noChangeArrowheads="1"/>
          </p:cNvPicPr>
          <p:nvPr>
            <p:ph idx="1"/>
          </p:nvPr>
        </p:nvPicPr>
        <p:blipFill>
          <a:blip r:embed="rId3" cstate="print"/>
          <a:srcRect/>
          <a:stretch>
            <a:fillRect/>
          </a:stretch>
        </p:blipFill>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p:txBody>
          <a:bodyPr/>
          <a:lstStyle/>
          <a:p>
            <a:pPr>
              <a:defRPr/>
            </a:pPr>
            <a:fld id="{93172D08-9171-4C1D-9505-CF9FCD418ACE}" type="datetime1">
              <a:rPr lang="en-US" smtClean="0"/>
              <a:pPr>
                <a:defRPr/>
              </a:pPr>
              <a:t>1/6/2018</a:t>
            </a:fld>
            <a:endParaRPr lang="en-US" smtClean="0"/>
          </a:p>
        </p:txBody>
      </p:sp>
      <p:sp>
        <p:nvSpPr>
          <p:cNvPr id="23555" name="Slide Number Placeholder 5"/>
          <p:cNvSpPr>
            <a:spLocks noGrp="1"/>
          </p:cNvSpPr>
          <p:nvPr>
            <p:ph type="sldNum" sz="quarter" idx="12"/>
          </p:nvPr>
        </p:nvSpPr>
        <p:spPr/>
        <p:txBody>
          <a:bodyPr/>
          <a:lstStyle/>
          <a:p>
            <a:pPr>
              <a:defRPr/>
            </a:pPr>
            <a:r>
              <a:rPr lang="en-US" smtClean="0"/>
              <a:t>Page </a:t>
            </a:r>
            <a:fld id="{5F906E87-D8EA-48C6-B896-31F223F4CFCA}" type="slidenum">
              <a:rPr lang="en-US" smtClean="0"/>
              <a:pPr>
                <a:defRPr/>
              </a:pPr>
              <a:t>128</a:t>
            </a:fld>
            <a:endParaRPr lang="en-US" smtClean="0"/>
          </a:p>
        </p:txBody>
      </p:sp>
      <p:sp>
        <p:nvSpPr>
          <p:cNvPr id="23556" name="Rectangle 2"/>
          <p:cNvSpPr>
            <a:spLocks noGrp="1" noChangeArrowheads="1"/>
          </p:cNvSpPr>
          <p:nvPr>
            <p:ph type="title"/>
          </p:nvPr>
        </p:nvSpPr>
        <p:spPr/>
        <p:txBody>
          <a:bodyPr/>
          <a:lstStyle/>
          <a:p>
            <a:r>
              <a:rPr lang="en-US" sz="4000" b="1" smtClean="0"/>
              <a:t>c Chart</a:t>
            </a:r>
          </a:p>
        </p:txBody>
      </p:sp>
      <p:sp>
        <p:nvSpPr>
          <p:cNvPr id="23557" name="Rectangle 3" descr="Rectangle: Click to edit Master text styles&#10;Second level&#10;Third level&#10;Fourth level&#10;Fifth level"/>
          <p:cNvSpPr>
            <a:spLocks noGrp="1" noChangeArrowheads="1"/>
          </p:cNvSpPr>
          <p:nvPr>
            <p:ph type="body" idx="1"/>
          </p:nvPr>
        </p:nvSpPr>
        <p:spPr/>
        <p:txBody>
          <a:bodyPr/>
          <a:lstStyle/>
          <a:p>
            <a:r>
              <a:rPr lang="en-US" sz="2800" smtClean="0"/>
              <a:t>The c-chart is also used for "Poisson" processes.  </a:t>
            </a:r>
          </a:p>
          <a:p>
            <a:r>
              <a:rPr lang="en-US" sz="2800" smtClean="0"/>
              <a:t>Occurrence reporting data (i.e.: number of accidents per month) empirically appear to fit the "Poisson" model.  </a:t>
            </a:r>
          </a:p>
          <a:p>
            <a:r>
              <a:rPr lang="en-US" sz="2800" smtClean="0"/>
              <a:t>The number of nonconformities per "unit" and is denoted by c with the "unit" being commonly referred to as an inspection unit such as "per month."  </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p:txBody>
          <a:bodyPr/>
          <a:lstStyle/>
          <a:p>
            <a:pPr>
              <a:defRPr/>
            </a:pPr>
            <a:fld id="{1D7D4F89-7A48-48AD-9A32-B9E7F4097754}" type="datetime1">
              <a:rPr lang="en-US" smtClean="0"/>
              <a:pPr>
                <a:defRPr/>
              </a:pPr>
              <a:t>1/6/2018</a:t>
            </a:fld>
            <a:endParaRPr lang="en-US" smtClean="0"/>
          </a:p>
        </p:txBody>
      </p:sp>
      <p:sp>
        <p:nvSpPr>
          <p:cNvPr id="24579" name="Slide Number Placeholder 5"/>
          <p:cNvSpPr>
            <a:spLocks noGrp="1"/>
          </p:cNvSpPr>
          <p:nvPr>
            <p:ph type="sldNum" sz="quarter" idx="12"/>
          </p:nvPr>
        </p:nvSpPr>
        <p:spPr/>
        <p:txBody>
          <a:bodyPr/>
          <a:lstStyle/>
          <a:p>
            <a:pPr>
              <a:defRPr/>
            </a:pPr>
            <a:r>
              <a:rPr lang="en-US" smtClean="0"/>
              <a:t>Page </a:t>
            </a:r>
            <a:fld id="{CEEC72B3-7580-45E9-9B9B-AC557EAC8A28}" type="slidenum">
              <a:rPr lang="en-US" smtClean="0"/>
              <a:pPr>
                <a:defRPr/>
              </a:pPr>
              <a:t>129</a:t>
            </a:fld>
            <a:endParaRPr lang="en-US" smtClean="0"/>
          </a:p>
        </p:txBody>
      </p:sp>
      <p:sp>
        <p:nvSpPr>
          <p:cNvPr id="24580" name="Rectangle 2"/>
          <p:cNvSpPr>
            <a:spLocks noGrp="1" noChangeArrowheads="1"/>
          </p:cNvSpPr>
          <p:nvPr>
            <p:ph type="title"/>
          </p:nvPr>
        </p:nvSpPr>
        <p:spPr/>
        <p:txBody>
          <a:bodyPr/>
          <a:lstStyle/>
          <a:p>
            <a:r>
              <a:rPr lang="en-US" sz="4000" smtClean="0"/>
              <a:t>Figure 8:  Sample c Chart</a:t>
            </a:r>
          </a:p>
        </p:txBody>
      </p:sp>
      <p:pic>
        <p:nvPicPr>
          <p:cNvPr id="24581" name="Picture 3"/>
          <p:cNvPicPr>
            <a:picLocks noGrp="1" noChangeAspect="1" noChangeArrowheads="1"/>
          </p:cNvPicPr>
          <p:nvPr>
            <p:ph idx="1"/>
          </p:nvPr>
        </p:nvPicPr>
        <p:blipFill>
          <a:blip r:embed="rId3" cstate="print"/>
          <a:srcRect/>
          <a:stretch>
            <a:fillRect/>
          </a:stretch>
        </p:blip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sz="3200" dirty="0" smtClean="0"/>
              <a:t>IOM </a:t>
            </a:r>
            <a:r>
              <a:rPr lang="en-US" sz="3200" dirty="0" smtClean="0"/>
              <a:t>Committee on Quality of Health Care in America further clarified the concept of healthcare quality. In its report, Crossing the Quality Chasm: A New Health System for the 21st Century, the committee identified six dimensions of U.S. healthcare needing improvement:</a:t>
            </a:r>
            <a:endParaRPr lang="en-US" sz="32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CONTINUOUS IMPROVEMENT</a:t>
            </a:r>
          </a:p>
          <a:p>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explain the purpose of a systematic approach to improving performance, ➤</a:t>
            </a:r>
          </a:p>
          <a:p>
            <a:r>
              <a:rPr lang="en-US" dirty="0" smtClean="0"/>
              <a:t>discuss common performance improvement models, ➤</a:t>
            </a:r>
          </a:p>
          <a:p>
            <a:r>
              <a:rPr lang="en-US" dirty="0" smtClean="0"/>
              <a:t>recognize the similarities and differences among improvement models, and ➤</a:t>
            </a:r>
          </a:p>
          <a:p>
            <a:r>
              <a:rPr lang="en-US" dirty="0" smtClean="0"/>
              <a:t>demonstrate an understanding of the steps in a performance improvement project</a:t>
            </a: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Opportunities for better performance trigger improvement projects. A typical project incorporates four steps: 1. Define the improvement goal. 2. Analyze current practices. 3. Design and implement improvements. 4. Measure success.</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3794" name="Picture 2"/>
          <p:cNvPicPr>
            <a:picLocks noGrp="1" noChangeAspect="1" noChangeArrowheads="1"/>
          </p:cNvPicPr>
          <p:nvPr>
            <p:ph sz="quarter" idx="1"/>
          </p:nvPr>
        </p:nvPicPr>
        <p:blipFill>
          <a:blip r:embed="rId2" cstate="print"/>
          <a:srcRect/>
          <a:stretch>
            <a:fillRect/>
          </a:stretch>
        </p:blipFill>
        <p:spPr bwMode="auto">
          <a:xfrm>
            <a:off x="1714500" y="2762250"/>
            <a:ext cx="6172200" cy="19431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PDCA </a:t>
            </a:r>
            <a:endParaRPr lang="en-US" dirty="0"/>
          </a:p>
        </p:txBody>
      </p:sp>
      <p:sp>
        <p:nvSpPr>
          <p:cNvPr id="3" name="Content Placeholder 2"/>
          <p:cNvSpPr>
            <a:spLocks noGrp="1"/>
          </p:cNvSpPr>
          <p:nvPr>
            <p:ph sz="quarter" idx="1"/>
          </p:nvPr>
        </p:nvSpPr>
        <p:spPr/>
        <p:txBody>
          <a:bodyPr/>
          <a:lstStyle/>
          <a:p>
            <a:r>
              <a:rPr lang="en-US" dirty="0" smtClean="0"/>
              <a:t>Walter </a:t>
            </a:r>
            <a:r>
              <a:rPr lang="en-US" dirty="0" err="1" smtClean="0"/>
              <a:t>Shewhart</a:t>
            </a:r>
            <a:r>
              <a:rPr lang="en-US" dirty="0" smtClean="0"/>
              <a:t>, who developed the concepts and techniques of statistical process control, was one of the first quality experts to discuss a systematic model for continuous improvement. In his book Statistical Method from the Viewpoint of Quality Control, published in 1939, he referred to this model as the Plan-Do-Check-Act (PDCA) cycle (Best and </a:t>
            </a:r>
            <a:r>
              <a:rPr lang="en-US" dirty="0" err="1" smtClean="0"/>
              <a:t>Neuhauser</a:t>
            </a:r>
            <a:r>
              <a:rPr lang="en-US" dirty="0" smtClean="0"/>
              <a:t> 2006).</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Deming modified </a:t>
            </a:r>
            <a:r>
              <a:rPr lang="en-US" dirty="0" err="1" smtClean="0"/>
              <a:t>Shewhart’s</a:t>
            </a:r>
            <a:r>
              <a:rPr lang="en-US" dirty="0" smtClean="0"/>
              <a:t> original model and renamed it the Plan-Do-Study-Act (PDSA) cycle. PDSA is the most widely recognized improvement process today (see Figure 5.3)</a:t>
            </a:r>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Plan</a:t>
            </a:r>
          </a:p>
          <a:p>
            <a:r>
              <a:rPr lang="en-US" dirty="0" smtClean="0"/>
              <a:t>State the objectives of the improvement project. ◆ Determine needed improvements. ◆ Design process changes to achieve the improvement objectives. ◆ Develop a plan to carry out the changes (define who, what, when, and where). ◆ Identify data that need to be collected to determine whether changes pro- ◆ </a:t>
            </a:r>
            <a:r>
              <a:rPr lang="en-US" dirty="0" err="1" smtClean="0"/>
              <a:t>duced</a:t>
            </a:r>
            <a:r>
              <a:rPr lang="en-US" dirty="0" smtClean="0"/>
              <a:t> desired results.</a:t>
            </a:r>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4818" name="Picture 2"/>
          <p:cNvPicPr>
            <a:picLocks noGrp="1" noChangeAspect="1" noChangeArrowheads="1"/>
          </p:cNvPicPr>
          <p:nvPr>
            <p:ph sz="quarter" idx="1"/>
          </p:nvPr>
        </p:nvPicPr>
        <p:blipFill>
          <a:blip r:embed="rId2" cstate="print"/>
          <a:srcRect/>
          <a:stretch>
            <a:fillRect/>
          </a:stretch>
        </p:blipFill>
        <p:spPr bwMode="auto">
          <a:xfrm>
            <a:off x="1719262" y="2143125"/>
            <a:ext cx="6162675" cy="3181350"/>
          </a:xfrm>
          <a:prstGeom prst="rect">
            <a:avLst/>
          </a:prstGeom>
          <a:noFill/>
          <a:ln w="9525">
            <a:no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Do</a:t>
            </a:r>
          </a:p>
          <a:p>
            <a:r>
              <a:rPr lang="en-US" dirty="0" smtClean="0"/>
              <a:t>Implement the changes on a small scale. ◆ Document problems and unexpected events. ◆ Gather data to assess the changes’ effect on the process. ◆</a:t>
            </a:r>
          </a:p>
          <a:p>
            <a:r>
              <a:rPr lang="en-US" dirty="0" smtClean="0"/>
              <a:t>Study Analyze data to determine whether the changes were effective. ◆ Compare results with expectations. ◆ Summarize lessons learned during and after implementation of the changes. ◆</a:t>
            </a:r>
          </a:p>
          <a:p>
            <a:r>
              <a:rPr lang="en-US" dirty="0" smtClean="0"/>
              <a:t>Act</a:t>
            </a:r>
          </a:p>
          <a:p>
            <a:r>
              <a:rPr lang="en-US" dirty="0" smtClean="0"/>
              <a:t>If changes were not successful, repeat the PDSA cycle. ◆ If changes were successful, or partially successful, modify them as necessary  ◆ and implement them on a wider scale. Predict results.</a:t>
            </a:r>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5842" name="Picture 2"/>
          <p:cNvPicPr>
            <a:picLocks noGrp="1" noChangeAspect="1" noChangeArrowheads="1"/>
          </p:cNvPicPr>
          <p:nvPr>
            <p:ph sz="quarter" idx="1"/>
          </p:nvPr>
        </p:nvPicPr>
        <p:blipFill>
          <a:blip r:embed="rId2" cstate="print"/>
          <a:srcRect/>
          <a:stretch>
            <a:fillRect/>
          </a:stretch>
        </p:blipFill>
        <p:spPr bwMode="auto">
          <a:xfrm>
            <a:off x="1524000" y="462643"/>
            <a:ext cx="5566403" cy="5557157"/>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dimensions (IOM, 2001) </a:t>
            </a:r>
            <a:endParaRPr lang="en-US" dirty="0"/>
          </a:p>
        </p:txBody>
      </p:sp>
      <p:sp>
        <p:nvSpPr>
          <p:cNvPr id="3" name="Content Placeholder 2"/>
          <p:cNvSpPr>
            <a:spLocks noGrp="1"/>
          </p:cNvSpPr>
          <p:nvPr>
            <p:ph sz="quarter" idx="1"/>
          </p:nvPr>
        </p:nvSpPr>
        <p:spPr/>
        <p:txBody>
          <a:bodyPr>
            <a:normAutofit/>
          </a:bodyPr>
          <a:lstStyle/>
          <a:p>
            <a:r>
              <a:rPr lang="en-US" dirty="0" smtClean="0"/>
              <a:t>Safety—Care intended to help patients should not harm them.</a:t>
            </a:r>
          </a:p>
          <a:p>
            <a:r>
              <a:rPr lang="en-US" dirty="0" smtClean="0"/>
              <a:t>• Effectiveness—Care should be based on scientific knowledge and provided to patients who could benefit. Care should not be provided to patients unlikely to benefit from it. In other words, underuse and overuse should be avoided.</a:t>
            </a:r>
          </a:p>
          <a:p>
            <a:r>
              <a:rPr lang="en-US" dirty="0" smtClean="0"/>
              <a:t>• Patient-centeredness—Care should be respectful of and responsive to individual patient preferences, needs, and values, and patient values should guide all clinical decisions.</a:t>
            </a:r>
          </a:p>
          <a:p>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6866" name="Picture 2"/>
          <p:cNvPicPr>
            <a:picLocks noGrp="1" noChangeAspect="1" noChangeArrowheads="1"/>
          </p:cNvPicPr>
          <p:nvPr>
            <p:ph sz="quarter" idx="1"/>
          </p:nvPr>
        </p:nvPicPr>
        <p:blipFill>
          <a:blip r:embed="rId2" cstate="print"/>
          <a:srcRect/>
          <a:stretch>
            <a:fillRect/>
          </a:stretch>
        </p:blipFill>
        <p:spPr bwMode="auto">
          <a:xfrm>
            <a:off x="1497022" y="1447800"/>
            <a:ext cx="6607155" cy="4572000"/>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err="1" smtClean="0"/>
              <a:t>FOcus-pdca</a:t>
            </a:r>
            <a:r>
              <a:rPr lang="en-US" dirty="0" smtClean="0"/>
              <a:t> In the early 1990s, Hospital Corporation of America (Nashville, Tennessee) expanded </a:t>
            </a:r>
            <a:r>
              <a:rPr lang="en-US" dirty="0" err="1" smtClean="0"/>
              <a:t>Shewhart’s</a:t>
            </a:r>
            <a:r>
              <a:rPr lang="en-US" dirty="0" smtClean="0"/>
              <a:t> PDCA model by adding preliminary steps known as FOCUS (</a:t>
            </a:r>
            <a:r>
              <a:rPr lang="en-US" dirty="0" err="1" smtClean="0"/>
              <a:t>Batalden</a:t>
            </a:r>
            <a:r>
              <a:rPr lang="en-US" dirty="0" smtClean="0"/>
              <a:t> and Nolan 1992). The FOCUS-PDCA model of performance improvement involves the following steps (</a:t>
            </a:r>
            <a:r>
              <a:rPr lang="en-US" dirty="0" err="1" smtClean="0"/>
              <a:t>Batalden</a:t>
            </a:r>
            <a:r>
              <a:rPr lang="en-US" dirty="0" smtClean="0"/>
              <a:t> and </a:t>
            </a:r>
            <a:r>
              <a:rPr lang="en-US" dirty="0" err="1" smtClean="0"/>
              <a:t>Stoltz</a:t>
            </a:r>
            <a:r>
              <a:rPr lang="en-US" dirty="0" smtClean="0"/>
              <a:t> 1993):</a:t>
            </a:r>
          </a:p>
          <a:p>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7890" name="Picture 2"/>
          <p:cNvPicPr>
            <a:picLocks noGrp="1" noChangeAspect="1" noChangeArrowheads="1"/>
          </p:cNvPicPr>
          <p:nvPr>
            <p:ph sz="quarter" idx="1"/>
          </p:nvPr>
        </p:nvPicPr>
        <p:blipFill>
          <a:blip r:embed="rId2" cstate="print"/>
          <a:srcRect/>
          <a:stretch>
            <a:fillRect/>
          </a:stretch>
        </p:blipFill>
        <p:spPr bwMode="auto">
          <a:xfrm>
            <a:off x="2547937" y="1681162"/>
            <a:ext cx="4505325" cy="4105275"/>
          </a:xfrm>
          <a:prstGeom prst="rect">
            <a:avLst/>
          </a:prstGeom>
          <a:noFill/>
          <a:ln w="9525">
            <a:noFill/>
            <a:miter lim="800000"/>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The FADE improvement model consists of four phases (The Joint Commission 1991, 59):</a:t>
            </a:r>
          </a:p>
          <a:p>
            <a:r>
              <a:rPr lang="en-US" dirty="0" smtClean="0"/>
              <a:t>F ◆ </a:t>
            </a:r>
            <a:r>
              <a:rPr lang="en-US" dirty="0" err="1" smtClean="0"/>
              <a:t>ocus</a:t>
            </a:r>
            <a:r>
              <a:rPr lang="en-US" dirty="0" smtClean="0"/>
              <a:t>. Choose a problem, and write a statement to describe it. A ◆ </a:t>
            </a:r>
            <a:r>
              <a:rPr lang="en-US" dirty="0" err="1" smtClean="0"/>
              <a:t>nalyze</a:t>
            </a:r>
            <a:r>
              <a:rPr lang="en-US" dirty="0" smtClean="0"/>
              <a:t>. Learn more about the problem by gathering performance data. D ◆ </a:t>
            </a:r>
            <a:r>
              <a:rPr lang="en-US" dirty="0" err="1" smtClean="0"/>
              <a:t>evelop</a:t>
            </a:r>
            <a:r>
              <a:rPr lang="en-US" dirty="0" smtClean="0"/>
              <a:t>. Develop a solution for the problem and a plan for implementing the solution. E ◆ </a:t>
            </a:r>
            <a:r>
              <a:rPr lang="en-US" dirty="0" err="1" smtClean="0"/>
              <a:t>xecute</a:t>
            </a:r>
            <a:r>
              <a:rPr lang="en-US" dirty="0" smtClean="0"/>
              <a:t>. Implement the plan and monitor results. Adjust the plan as needed.</a:t>
            </a:r>
          </a:p>
          <a:p>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Lean A	performance	improvement	approach	aimed	at	eliminating	waste;	also	called	Lean manufacturing	or	Lean thinking</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Healthcare organizations eliminate waste and thus improve efficiency and quality by applying the five Lean principles of process improvement:</a:t>
            </a:r>
          </a:p>
          <a:p>
            <a:r>
              <a:rPr lang="en-US" dirty="0" smtClean="0"/>
              <a:t>Value: Identify what is important to the customer and focus on it. ◆ Value stream: Ensure all activities are necessary and add value. ◆ Flow: Strive for continuous processing through the value stream. ◆ Pull: Drive production with demand. ◆ Perfection: Prevent defects and rework</a:t>
            </a:r>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8914" name="Picture 2"/>
          <p:cNvPicPr>
            <a:picLocks noGrp="1" noChangeAspect="1" noChangeArrowheads="1"/>
          </p:cNvPicPr>
          <p:nvPr>
            <p:ph sz="quarter" idx="1"/>
          </p:nvPr>
        </p:nvPicPr>
        <p:blipFill>
          <a:blip r:embed="rId2" cstate="print"/>
          <a:srcRect/>
          <a:stretch>
            <a:fillRect/>
          </a:stretch>
        </p:blipFill>
        <p:spPr bwMode="auto">
          <a:xfrm>
            <a:off x="1804987" y="1647825"/>
            <a:ext cx="5991225" cy="4171950"/>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Six Sigma A	disciplined,	</a:t>
            </a:r>
            <a:r>
              <a:rPr lang="en-US" dirty="0" err="1" smtClean="0"/>
              <a:t>datadriven</a:t>
            </a:r>
            <a:r>
              <a:rPr lang="en-US" dirty="0" smtClean="0"/>
              <a:t>	performance	improvement	approach	aimed	at	reducing	process	variation	for	the	purpose	of	eliminating	defects	(An	example	of	a	Six	Sigma	project	is	found	in	Table	5.3.</a:t>
            </a:r>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Six Sigma is a systematic, data-driven improvement approach aimed at near-elimination of defects from every product, process, and transaction. Six Sigma originated in the manufacturing sector at Motorola and was refined by General Electric, which has a healthcare consulting division.</a:t>
            </a:r>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Six Sigma is founded on </a:t>
            </a:r>
            <a:r>
              <a:rPr lang="en-US" dirty="0" err="1" smtClean="0"/>
              <a:t>Shewhart’s</a:t>
            </a:r>
            <a:r>
              <a:rPr lang="en-US" dirty="0" smtClean="0"/>
              <a:t> statistical process control philosophies and a field of statistics known as process capability studies (Winton 1999). Sigma (σ) is a letter in the Greek alphabet used to denote variability. For example, let’s apply Six Sigma to a hospital’s process for creating billing statements. If the process is running at three sigma, almost 7 of every 100 statements are flawed in some way</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dimensions </a:t>
            </a:r>
            <a:endParaRPr lang="en-US" dirty="0"/>
          </a:p>
        </p:txBody>
      </p:sp>
      <p:sp>
        <p:nvSpPr>
          <p:cNvPr id="3" name="Content Placeholder 2"/>
          <p:cNvSpPr>
            <a:spLocks noGrp="1"/>
          </p:cNvSpPr>
          <p:nvPr>
            <p:ph sz="quarter" idx="1"/>
          </p:nvPr>
        </p:nvSpPr>
        <p:spPr/>
        <p:txBody>
          <a:bodyPr/>
          <a:lstStyle/>
          <a:p>
            <a:r>
              <a:rPr lang="en-US" dirty="0" smtClean="0"/>
              <a:t>•  Timeliness—Care should be provided promptly when the patient needs it. </a:t>
            </a:r>
          </a:p>
          <a:p>
            <a:pPr>
              <a:buNone/>
            </a:pPr>
            <a:endParaRPr lang="en-US" dirty="0" smtClean="0"/>
          </a:p>
          <a:p>
            <a:r>
              <a:rPr lang="en-US" dirty="0" smtClean="0"/>
              <a:t>•  Efficiency—Waste, including equipment, supplies, ideas, and energy, should be avoided.</a:t>
            </a:r>
          </a:p>
          <a:p>
            <a:pPr>
              <a:buNone/>
            </a:pPr>
            <a:endParaRPr lang="en-US" dirty="0" smtClean="0"/>
          </a:p>
          <a:p>
            <a:r>
              <a:rPr lang="en-US" dirty="0" smtClean="0"/>
              <a:t>•  Equity—The best possible care should be provided to everyone, regardless of age, sex, race, financial status, or any other demographic variable.</a:t>
            </a:r>
          </a:p>
          <a:p>
            <a:endParaRPr 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Reducing performance variability is the essence of Six Sigma. The goal of a Six Sigma project is to create processes that operate within Six Sigma quality, meaning the defect rate is less than 3.4 per million opportunities. This rate translates into a process that is 99.9997 percent defect-free. Most healthcare processes operate at three sigma or less (</a:t>
            </a:r>
            <a:r>
              <a:rPr lang="en-US" dirty="0" err="1" smtClean="0"/>
              <a:t>Elgert</a:t>
            </a:r>
            <a:r>
              <a:rPr lang="en-US" dirty="0" smtClean="0"/>
              <a:t> 2005).</a:t>
            </a:r>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Although Six Sigma projects can include a variety of structured steps, they most commonly follow the five steps of DMAIC (pronounced </a:t>
            </a:r>
            <a:r>
              <a:rPr lang="en-US" dirty="0" err="1" smtClean="0"/>
              <a:t>dee</a:t>
            </a:r>
            <a:r>
              <a:rPr lang="en-US" dirty="0" smtClean="0"/>
              <a:t>-MAY-</a:t>
            </a:r>
            <a:r>
              <a:rPr lang="en-US" dirty="0" err="1" smtClean="0"/>
              <a:t>ick</a:t>
            </a:r>
            <a:r>
              <a:rPr lang="en-US" dirty="0" smtClean="0"/>
              <a:t>) methodology (</a:t>
            </a:r>
            <a:r>
              <a:rPr lang="en-US" dirty="0" err="1" smtClean="0"/>
              <a:t>Mukherjee</a:t>
            </a:r>
            <a:r>
              <a:rPr lang="en-US" dirty="0" smtClean="0"/>
              <a:t> 2008):</a:t>
            </a:r>
          </a:p>
          <a:p>
            <a:r>
              <a:rPr lang="en-US" dirty="0" smtClean="0"/>
              <a:t>D ◆ </a:t>
            </a:r>
            <a:r>
              <a:rPr lang="en-US" dirty="0" err="1" smtClean="0"/>
              <a:t>efine</a:t>
            </a:r>
            <a:r>
              <a:rPr lang="en-US" dirty="0" smtClean="0"/>
              <a:t> the problem. M ◆ </a:t>
            </a:r>
            <a:r>
              <a:rPr lang="en-US" dirty="0" err="1" smtClean="0"/>
              <a:t>easure</a:t>
            </a:r>
            <a:r>
              <a:rPr lang="en-US" dirty="0" smtClean="0"/>
              <a:t> key aspects of the process. A ◆ </a:t>
            </a:r>
            <a:r>
              <a:rPr lang="en-US" dirty="0" err="1" smtClean="0"/>
              <a:t>nalyze</a:t>
            </a:r>
            <a:r>
              <a:rPr lang="en-US" dirty="0" smtClean="0"/>
              <a:t> the data. I ◆ </a:t>
            </a:r>
            <a:r>
              <a:rPr lang="en-US" dirty="0" err="1" smtClean="0"/>
              <a:t>mprove</a:t>
            </a:r>
            <a:r>
              <a:rPr lang="en-US" dirty="0" smtClean="0"/>
              <a:t> the system. C ◆ </a:t>
            </a:r>
            <a:r>
              <a:rPr lang="en-US" dirty="0" err="1" smtClean="0"/>
              <a:t>ontrol</a:t>
            </a:r>
            <a:r>
              <a:rPr lang="en-US" dirty="0" smtClean="0"/>
              <a:t> and sustain the </a:t>
            </a:r>
          </a:p>
          <a:p>
            <a:r>
              <a:rPr lang="en-US" dirty="0" smtClean="0"/>
              <a:t> improvement.</a:t>
            </a:r>
          </a:p>
          <a:p>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9938" name="Picture 2"/>
          <p:cNvPicPr>
            <a:picLocks noGrp="1" noChangeAspect="1" noChangeArrowheads="1"/>
          </p:cNvPicPr>
          <p:nvPr>
            <p:ph sz="quarter" idx="1"/>
          </p:nvPr>
        </p:nvPicPr>
        <p:blipFill>
          <a:blip r:embed="rId2" cstate="print"/>
          <a:srcRect/>
          <a:stretch>
            <a:fillRect/>
          </a:stretch>
        </p:blipFill>
        <p:spPr bwMode="auto">
          <a:xfrm>
            <a:off x="1937419" y="1447800"/>
            <a:ext cx="5726362" cy="4572000"/>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62" name="Picture 2"/>
          <p:cNvPicPr>
            <a:picLocks noGrp="1" noChangeAspect="1" noChangeArrowheads="1"/>
          </p:cNvPicPr>
          <p:nvPr>
            <p:ph sz="quarter" idx="1"/>
          </p:nvPr>
        </p:nvPicPr>
        <p:blipFill>
          <a:blip r:embed="rId2" cstate="print"/>
          <a:srcRect/>
          <a:stretch>
            <a:fillRect/>
          </a:stretch>
        </p:blipFill>
        <p:spPr bwMode="auto">
          <a:xfrm>
            <a:off x="2295525" y="2957512"/>
            <a:ext cx="5010150" cy="1552575"/>
          </a:xfrm>
          <a:prstGeom prst="rect">
            <a:avLst/>
          </a:prstGeom>
          <a:noFill/>
          <a:ln w="9525">
            <a:no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PERFORMANCE IMPROVEMENT TOOLS</a:t>
            </a:r>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describe how quality improvement tools are used throughout an improvement project, ➤</a:t>
            </a:r>
          </a:p>
          <a:p>
            <a:r>
              <a:rPr lang="en-US" dirty="0" smtClean="0"/>
              <a:t>identify commonly used quantitative and qualitative improvement tools, ➤</a:t>
            </a:r>
          </a:p>
          <a:p>
            <a:r>
              <a:rPr lang="en-US" dirty="0" smtClean="0"/>
              <a:t>apply improvement tools in an improvement project, and ➤</a:t>
            </a:r>
          </a:p>
          <a:p>
            <a:r>
              <a:rPr lang="en-US" dirty="0" smtClean="0"/>
              <a:t>explain the difference between improvement models and improvement tools</a:t>
            </a: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Qualitative tools</a:t>
            </a:r>
          </a:p>
          <a:p>
            <a:r>
              <a:rPr lang="en-US" dirty="0" smtClean="0"/>
              <a:t>Quantitative tools </a:t>
            </a:r>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tools </a:t>
            </a:r>
            <a:endParaRPr lang="en-US" dirty="0"/>
          </a:p>
        </p:txBody>
      </p:sp>
      <p:sp>
        <p:nvSpPr>
          <p:cNvPr id="3" name="Content Placeholder 2"/>
          <p:cNvSpPr>
            <a:spLocks noGrp="1"/>
          </p:cNvSpPr>
          <p:nvPr>
            <p:ph sz="quarter" idx="1"/>
          </p:nvPr>
        </p:nvSpPr>
        <p:spPr/>
        <p:txBody>
          <a:bodyPr/>
          <a:lstStyle/>
          <a:p>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Brainstorming An	interactive	</a:t>
            </a:r>
            <a:r>
              <a:rPr lang="en-US" dirty="0" err="1" smtClean="0"/>
              <a:t>decisionmaking</a:t>
            </a:r>
            <a:r>
              <a:rPr lang="en-US" dirty="0" smtClean="0"/>
              <a:t>	technique	designed	to	generate	a	large	number	of	creative	ideas</a:t>
            </a:r>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The most common brainstorming techniques are structured, unstructured, and silent brainstorming. In structured brainstorming, a group leader solicits ideas from group members one at a time. Participants may skip their turn if they don’t have an idea. Structured brainstorming is advantageous in that each person has an equal chance to participate, but it is disadvantageous in that it discourages spontaneity and is somewhat restrictive.</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Dr. Donald Berwick (2005), president of the Institute for Healthcare Improvement, put this description into consumer terms when he wrote about his upcoming knee replacement and what he expected from his providers:</a:t>
            </a:r>
          </a:p>
          <a:p>
            <a:r>
              <a:rPr lang="en-US" dirty="0" smtClean="0"/>
              <a:t>Don’t kill me (no needless deaths).  </a:t>
            </a:r>
          </a:p>
          <a:p>
            <a:r>
              <a:rPr lang="en-US" dirty="0" smtClean="0"/>
              <a:t> Do help me and don’t hurt me (no needless pain)</a:t>
            </a:r>
          </a:p>
          <a:p>
            <a:r>
              <a:rPr lang="en-US" dirty="0" smtClean="0"/>
              <a:t>Don’t make me feel helpless. </a:t>
            </a:r>
          </a:p>
          <a:p>
            <a:r>
              <a:rPr lang="en-US" dirty="0" smtClean="0"/>
              <a:t>  Don’t keep me waiting.   </a:t>
            </a:r>
          </a:p>
          <a:p>
            <a:r>
              <a:rPr lang="en-US" dirty="0" smtClean="0"/>
              <a:t> Don’t waste resources—mine or anyone else’s</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Multi-voting A	group	decision</a:t>
            </a:r>
          </a:p>
          <a:p>
            <a:r>
              <a:rPr lang="en-US" dirty="0" smtClean="0"/>
              <a:t>	making	technique	used	to	reduce	a	long	list	of	items	to	a	manageable	one	by	means	of	a	structured	series	of	votes</a:t>
            </a:r>
          </a:p>
          <a:p>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Multi-voting often follows a brainstorming session. It is used to pare down a broad list of ideas and establish priorities</a:t>
            </a:r>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dirty="0" smtClean="0"/>
              <a:t>Suppose an improvement team charged with reducing patient wait times in an outpatient clinic has identified several problems that contribute to service delays. </a:t>
            </a:r>
          </a:p>
          <a:p>
            <a:endParaRPr lang="en-US" dirty="0" smtClean="0"/>
          </a:p>
          <a:p>
            <a:r>
              <a:rPr lang="en-US" dirty="0" smtClean="0"/>
              <a:t>They know they can’t fix all of these problems at once, so they use multi-voting to determine which problems they should address first. The problems are listed on a flipchart in random order. Team members are given ten self-stick dots (color is irrelevant) and told to place them next to the problems they feel are most urgent. </a:t>
            </a:r>
          </a:p>
          <a:p>
            <a:endParaRPr lang="en-US" dirty="0" smtClean="0"/>
          </a:p>
          <a:p>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They are instructed to use all ten dots but to place no more than four dots on one problem. When everyone is done, the number of dots next to each problem is tallied. </a:t>
            </a:r>
          </a:p>
          <a:p>
            <a:endParaRPr lang="en-US" dirty="0" smtClean="0"/>
          </a:p>
          <a:p>
            <a:r>
              <a:rPr lang="en-US" dirty="0" smtClean="0"/>
              <a:t>The problems with the highest number of dots are addressed first. A few clear winners usually stand out. Before finalizing the list of high-priority problems, the team may discuss the results to ensure everyone agrees with the selection.</a:t>
            </a:r>
          </a:p>
          <a:p>
            <a:endParaRPr 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Nominal group technique A	structured	form	of	brainstorming	used	to	identify 	and	rank	issues</a:t>
            </a:r>
            <a:endParaRPr 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Nominal group technique, a more structured form of multi-voting, involves five steps</a:t>
            </a:r>
            <a:endParaRPr 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dirty="0" smtClean="0"/>
              <a:t> In the first step, the discussion leader states the problem and clarifies it if necessary to ensure everyone understands. In the second step, each team member silently records potential solutions to the problem and does not discuss them with other team members (as in silent brainstorming). In the third step, each person shares one idea with the group, and the discussion leader records the idea on a flip chart. The process is repeated until all solution ideas have been recorded. As in step two, the ideas are not discussed. In the fourth step, the team clarifies the ideas listed on the flip chart. The discussion leader may ask some team members to explain their ideas. </a:t>
            </a:r>
            <a:endParaRPr 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a:bodyPr>
          <a:lstStyle/>
          <a:p>
            <a:r>
              <a:rPr lang="en-US" dirty="0" smtClean="0"/>
              <a:t>Comments from other members are not allowed during the explanation. The goal in this step is to ensure everyone understands the suggested solutions. In the final step, the team votes on the ideas silently. Team members are asked to select five ideas they think are most effective, record them on separate index cards, and rank them in order of importance. They mark a “5” on the card for most important, “4” for second most important, and so on. When team members have finished ranking their ideas, the discussion leader collects the cards and tallies the votes. Items that received one or no votes are removed from the list. Items with the highest total point values are most important to the group and should be addressed first.</a:t>
            </a:r>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Affinity diagrams Charts	used	by	improvement	teams	to	organize	ideas	and	issues,	gain	a	better	understanding	of	a	problem,	and	brainstorm	potential	solutions</a:t>
            </a: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Affinity diagrams are used to organize large amounts of language data (ideas, issues, opinions) generated by brainstorming into groupings based on the relationships between data items. This process helps improvement teams sift through large volumes of information and encourages new patterns of thinking. Affinity diagrams also help improvement teams identify difficult, confusing, unknown, or disorganized performance concerns.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question</a:t>
            </a:r>
            <a:endParaRPr lang="en-US" dirty="0"/>
          </a:p>
        </p:txBody>
      </p:sp>
      <p:sp>
        <p:nvSpPr>
          <p:cNvPr id="3" name="Content Placeholder 2"/>
          <p:cNvSpPr>
            <a:spLocks noGrp="1"/>
          </p:cNvSpPr>
          <p:nvPr>
            <p:ph sz="quarter" idx="1"/>
          </p:nvPr>
        </p:nvSpPr>
        <p:spPr/>
        <p:txBody>
          <a:bodyPr/>
          <a:lstStyle/>
          <a:p>
            <a:r>
              <a:rPr lang="en-US" sz="3200" dirty="0" smtClean="0"/>
              <a:t>Think about your most recent healthcare encounter. What aspects of the care or service were you pleased with? What could have been done better?</a:t>
            </a:r>
          </a:p>
          <a:p>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To create an affinity diagram, team members write their ideas, issues, or opinions on separate pieces of paper or index cards and scatter them on a large table. Together, and without speaking, the team then sorts related ideas into no more than eight groups. Sorting the ideas into an affinity diagram should be a creative process, so the groups should not be named until later. This categorization process takes from 10 to 20 minutes, depending on the number of ideas. </a:t>
            </a:r>
            <a:endParaRPr 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sz="3600" dirty="0" smtClean="0"/>
              <a:t>Once the ideas are sorted, the team names the groups by creating header cards and placing one at the top of each. The name should describe the thread or topic that ties the cards in the group together</a:t>
            </a:r>
            <a:endParaRPr lang="en-US" sz="36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1986" name="Picture 2"/>
          <p:cNvPicPr>
            <a:picLocks noGrp="1" noChangeAspect="1" noChangeArrowheads="1"/>
          </p:cNvPicPr>
          <p:nvPr>
            <p:ph sz="quarter" idx="1"/>
          </p:nvPr>
        </p:nvPicPr>
        <p:blipFill>
          <a:blip r:embed="rId2" cstate="print"/>
          <a:srcRect/>
          <a:stretch>
            <a:fillRect/>
          </a:stretch>
        </p:blipFill>
        <p:spPr bwMode="auto">
          <a:xfrm>
            <a:off x="1843087" y="1628775"/>
            <a:ext cx="5915025" cy="4210050"/>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Cause and effect diagrams Graphic	representations	of	the	relationships	between	outcomes	and	the	factors	that	influence	them;	sometimes	called	Ishikawa	or	fishbone	diagrams	(Examples	of	cause	and	effect	diagrams	are	shown	in	figures	6.2	and	6.3.)</a:t>
            </a:r>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3010" name="Picture 2"/>
          <p:cNvPicPr>
            <a:picLocks noGrp="1" noChangeAspect="1" noChangeArrowheads="1"/>
          </p:cNvPicPr>
          <p:nvPr>
            <p:ph sz="quarter" idx="1"/>
          </p:nvPr>
        </p:nvPicPr>
        <p:blipFill>
          <a:blip r:embed="rId2" cstate="print"/>
          <a:srcRect/>
          <a:stretch>
            <a:fillRect/>
          </a:stretch>
        </p:blipFill>
        <p:spPr bwMode="auto">
          <a:xfrm>
            <a:off x="1800225" y="1695450"/>
            <a:ext cx="6000750" cy="4076700"/>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The four Ms—methods, manpower, materials, and machinery</a:t>
            </a:r>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4034" name="Picture 2"/>
          <p:cNvPicPr>
            <a:picLocks noGrp="1" noChangeAspect="1" noChangeArrowheads="1"/>
          </p:cNvPicPr>
          <p:nvPr>
            <p:ph sz="quarter" idx="1"/>
          </p:nvPr>
        </p:nvPicPr>
        <p:blipFill>
          <a:blip r:embed="rId2" cstate="print"/>
          <a:srcRect/>
          <a:stretch>
            <a:fillRect/>
          </a:stretch>
        </p:blipFill>
        <p:spPr bwMode="auto">
          <a:xfrm>
            <a:off x="1766887" y="2176462"/>
            <a:ext cx="6067425" cy="3114675"/>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Decision matrix A	chart	used	to	systematically	identify,	analyze,	and	rate	the	strength	of	relationships	between	sets	of	information,	especially	useful	for	looking	at	large	numbers	of	decision	factors	and	assessing	each	factor’s	relative	importance	(Table	6.2	is	an	example	of	a	decision	matrix.)</a:t>
            </a:r>
          </a:p>
          <a:p>
            <a:endParaRPr 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5058" name="Picture 2"/>
          <p:cNvPicPr>
            <a:picLocks noGrp="1" noChangeAspect="1" noChangeArrowheads="1"/>
          </p:cNvPicPr>
          <p:nvPr>
            <p:ph sz="quarter" idx="1"/>
          </p:nvPr>
        </p:nvPicPr>
        <p:blipFill>
          <a:blip r:embed="rId2" cstate="print"/>
          <a:srcRect/>
          <a:stretch>
            <a:fillRect/>
          </a:stretch>
        </p:blipFill>
        <p:spPr bwMode="auto">
          <a:xfrm>
            <a:off x="1909762" y="2090737"/>
            <a:ext cx="5781675" cy="3286125"/>
          </a:xfrm>
          <a:prstGeom prst="rect">
            <a:avLst/>
          </a:prstGeom>
          <a:noFill/>
          <a:ln w="9525">
            <a:noFill/>
            <a:miter lim="800000"/>
            <a:headEnd/>
            <a:tailEnd/>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 The Five Whys tool helps an improvement team dig deeper into the causes of problems by successively asking what and why until all aspects of the situation are reviewed and the underlying contributing factors are considered. Usually by the time the team has asked and answered five why questions, it will have reached the core problem. Teams often uncover multiple, underlying root causes during this exercise. </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QUALITY MANAGEMENT BUILDING BLOCKS</a:t>
            </a:r>
            <a:endParaRPr 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6082" name="Picture 2"/>
          <p:cNvPicPr>
            <a:picLocks noGrp="1" noChangeAspect="1" noChangeArrowheads="1"/>
          </p:cNvPicPr>
          <p:nvPr>
            <p:ph sz="quarter" idx="1"/>
          </p:nvPr>
        </p:nvPicPr>
        <p:blipFill>
          <a:blip r:embed="rId2" cstate="print"/>
          <a:srcRect/>
          <a:stretch>
            <a:fillRect/>
          </a:stretch>
        </p:blipFill>
        <p:spPr bwMode="auto">
          <a:xfrm>
            <a:off x="1709737" y="1700212"/>
            <a:ext cx="6181725" cy="4067175"/>
          </a:xfrm>
          <a:prstGeom prst="rect">
            <a:avLst/>
          </a:prstGeom>
          <a:noFill/>
          <a:ln w="9525">
            <a:noFill/>
            <a:miter lim="800000"/>
            <a:headEnd/>
            <a:tailEnd/>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Flowcharts Graphic	representations	of	a	process	(Examples	of	flowcharts	are	shown	in	figures	6.5	through	6.8.)</a:t>
            </a:r>
          </a:p>
          <a:p>
            <a:r>
              <a:rPr lang="en-US" dirty="0" smtClean="0"/>
              <a:t> </a:t>
            </a:r>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7106" name="Picture 2"/>
          <p:cNvPicPr>
            <a:picLocks noGrp="1" noChangeAspect="1" noChangeArrowheads="1"/>
          </p:cNvPicPr>
          <p:nvPr>
            <p:ph sz="quarter" idx="1"/>
          </p:nvPr>
        </p:nvPicPr>
        <p:blipFill>
          <a:blip r:embed="rId2" cstate="print"/>
          <a:srcRect/>
          <a:stretch>
            <a:fillRect/>
          </a:stretch>
        </p:blipFill>
        <p:spPr bwMode="auto">
          <a:xfrm>
            <a:off x="2404110" y="1447800"/>
            <a:ext cx="4792980" cy="4572000"/>
          </a:xfrm>
          <a:prstGeom prst="rect">
            <a:avLst/>
          </a:prstGeom>
          <a:noFill/>
          <a:ln w="9525">
            <a:noFill/>
            <a:miter lim="800000"/>
            <a:headEnd/>
            <a:tailEnd/>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8130" name="Picture 2"/>
          <p:cNvPicPr>
            <a:picLocks noGrp="1" noChangeAspect="1" noChangeArrowheads="1"/>
          </p:cNvPicPr>
          <p:nvPr>
            <p:ph sz="quarter" idx="1"/>
          </p:nvPr>
        </p:nvPicPr>
        <p:blipFill>
          <a:blip r:embed="rId2" cstate="print"/>
          <a:srcRect/>
          <a:stretch>
            <a:fillRect/>
          </a:stretch>
        </p:blipFill>
        <p:spPr bwMode="auto">
          <a:xfrm>
            <a:off x="2066925" y="2786062"/>
            <a:ext cx="5467350" cy="1895475"/>
          </a:xfrm>
          <a:prstGeom prst="rect">
            <a:avLst/>
          </a:prstGeom>
          <a:noFill/>
          <a:ln w="9525">
            <a:noFill/>
            <a:miter lim="800000"/>
            <a:headEnd/>
            <a:tailEnd/>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Can any steps be eliminated? ◆ Can any steps be combined with others? ◆ Can any steps be simplified? ◆ Can delays in the process be eliminated? ◆ Can rework loops be eliminated? ◆ Can buildup of paperwork be minimized? ◆ Can handoffs between people or departments be streamlined</a:t>
            </a:r>
            <a:endParaRPr 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9154" name="Picture 2"/>
          <p:cNvPicPr>
            <a:picLocks noGrp="1" noChangeAspect="1" noChangeArrowheads="1"/>
          </p:cNvPicPr>
          <p:nvPr>
            <p:ph sz="quarter" idx="1"/>
          </p:nvPr>
        </p:nvPicPr>
        <p:blipFill>
          <a:blip r:embed="rId2" cstate="print"/>
          <a:srcRect/>
          <a:stretch>
            <a:fillRect/>
          </a:stretch>
        </p:blipFill>
        <p:spPr bwMode="auto">
          <a:xfrm>
            <a:off x="2786362" y="1447800"/>
            <a:ext cx="4028476" cy="4572000"/>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Surveys</a:t>
            </a:r>
          </a:p>
          <a:p>
            <a:r>
              <a:rPr lang="en-US" dirty="0" smtClean="0"/>
              <a:t>Interviews</a:t>
            </a:r>
          </a:p>
          <a:p>
            <a:endParaRPr 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Force field analysis A	technique	for	identifying	and	visualizing	the	relationships	between	significant	forces	that	influence	a	problem	or	goal</a:t>
            </a:r>
            <a:endParaRPr 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0178" name="Picture 2"/>
          <p:cNvPicPr>
            <a:picLocks noGrp="1" noChangeAspect="1" noChangeArrowheads="1"/>
          </p:cNvPicPr>
          <p:nvPr>
            <p:ph sz="quarter" idx="1"/>
          </p:nvPr>
        </p:nvPicPr>
        <p:blipFill>
          <a:blip r:embed="rId2" cstate="print"/>
          <a:srcRect/>
          <a:stretch>
            <a:fillRect/>
          </a:stretch>
        </p:blipFill>
        <p:spPr bwMode="auto">
          <a:xfrm>
            <a:off x="1690687" y="1652587"/>
            <a:ext cx="6219825" cy="4162425"/>
          </a:xfrm>
          <a:prstGeom prst="rect">
            <a:avLst/>
          </a:prstGeom>
          <a:noFill/>
          <a:ln w="9525">
            <a:noFill/>
            <a:miter lim="800000"/>
            <a:headEnd/>
            <a:tailEnd/>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Stakeholder analysis A	tool	used	to	identify	groups	and	individuals	who	will	be	affected	by	a	process	change	and	whose	participation	and	support	are	crucial	to	realizing	successful	outcomes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describe the three primary quality management activities: measurement, assessment,  ➤ and improvement;</a:t>
            </a:r>
          </a:p>
          <a:p>
            <a:r>
              <a:rPr lang="en-US" dirty="0" smtClean="0"/>
              <a:t>recognize quality pioneers’ contributions to, and influence on, the manufacturing  ➤ industry;</a:t>
            </a:r>
          </a:p>
          <a:p>
            <a:r>
              <a:rPr lang="en-US" dirty="0" smtClean="0"/>
              <a:t>identify factors that prompted healthcare organizations to adopt quality practices  ➤ originally developed for use in other industries; and</a:t>
            </a:r>
          </a:p>
          <a:p>
            <a:r>
              <a:rPr lang="en-US" dirty="0" smtClean="0"/>
              <a:t>describe external forces that influence quality management activities in healthcare  ➤ organizations.</a:t>
            </a:r>
          </a:p>
          <a:p>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02" name="Picture 2"/>
          <p:cNvPicPr>
            <a:picLocks noGrp="1" noChangeAspect="1" noChangeArrowheads="1"/>
          </p:cNvPicPr>
          <p:nvPr>
            <p:ph sz="quarter" idx="1"/>
          </p:nvPr>
        </p:nvPicPr>
        <p:blipFill>
          <a:blip r:embed="rId2" cstate="print"/>
          <a:srcRect/>
          <a:stretch>
            <a:fillRect/>
          </a:stretch>
        </p:blipFill>
        <p:spPr bwMode="auto">
          <a:xfrm>
            <a:off x="1647825" y="1552575"/>
            <a:ext cx="6305550" cy="4362450"/>
          </a:xfrm>
          <a:prstGeom prst="rect">
            <a:avLst/>
          </a:prstGeom>
          <a:noFill/>
          <a:ln w="9525">
            <a:noFill/>
            <a:miter lim="800000"/>
            <a:headEnd/>
            <a:tailEnd/>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Planning matrix A	diagram	that	shows	tasks	that	need	to	be	performed	to	complete	an	activity,	the	persons	or	groups	responsible	for	completing	the	tasks,	and	an	activity	schedule	with	deadlines	for	task	completion</a:t>
            </a:r>
            <a:endParaRPr 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2226" name="Picture 2"/>
          <p:cNvPicPr>
            <a:picLocks noGrp="1" noChangeAspect="1" noChangeArrowheads="1"/>
          </p:cNvPicPr>
          <p:nvPr>
            <p:ph sz="quarter" idx="1"/>
          </p:nvPr>
        </p:nvPicPr>
        <p:blipFill>
          <a:blip r:embed="rId2" cstate="print"/>
          <a:srcRect/>
          <a:stretch>
            <a:fillRect/>
          </a:stretch>
        </p:blipFill>
        <p:spPr bwMode="auto">
          <a:xfrm>
            <a:off x="1547812" y="1514475"/>
            <a:ext cx="6505575" cy="4438650"/>
          </a:xfrm>
          <a:prstGeom prst="rect">
            <a:avLst/>
          </a:prstGeom>
          <a:noFill/>
          <a:ln w="9525">
            <a:noFill/>
            <a:miter lim="800000"/>
            <a:headEnd/>
            <a:tailEnd/>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Quality storyboard A	tool	that	visually	communicates	the	major	elements	of	an	improvement	project	(A	mock-up	of	a	quality	storyboard	is	shown	in	Figure	6.11.)</a:t>
            </a:r>
          </a:p>
          <a:p>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lnSpcReduction="10000"/>
          </a:bodyPr>
          <a:lstStyle/>
          <a:p>
            <a:r>
              <a:rPr lang="en-US" dirty="0" smtClean="0"/>
              <a:t>Quality storyboards typically include the following information:</a:t>
            </a:r>
          </a:p>
          <a:p>
            <a:r>
              <a:rPr lang="en-US" dirty="0" smtClean="0"/>
              <a:t>Team information (names and roles) ◆ Project focus ◆ The opportunity for improvement•	Desired results•	Method that will be used to measure progress•	Analysis of current situation ◆ Current process steps (flowchart or workflow diagram)•	Problems identified (chart or graph)•	</a:t>
            </a:r>
          </a:p>
          <a:p>
            <a:r>
              <a:rPr lang="en-US" dirty="0" smtClean="0"/>
              <a:t> Quality improvement tools used to determine problem causes (diagram •	or chart/graph) Proposed solutions ◆ Actions required to resolve root problem causes (chart/graph)•	Description of stakeholders•	Solutions executed (timeline) ◆ Effectiveness of solutions ◆ Qualitative and quantitative results (charts/graphs)•	Plan for ongoing monitoring•	Next steps•	Lessons learned•	</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3250" name="Picture 2"/>
          <p:cNvPicPr>
            <a:picLocks noGrp="1" noChangeAspect="1" noChangeArrowheads="1"/>
          </p:cNvPicPr>
          <p:nvPr>
            <p:ph sz="quarter" idx="1"/>
          </p:nvPr>
        </p:nvPicPr>
        <p:blipFill>
          <a:blip r:embed="rId2" cstate="print"/>
          <a:srcRect/>
          <a:stretch>
            <a:fillRect/>
          </a:stretch>
        </p:blipFill>
        <p:spPr bwMode="auto">
          <a:xfrm>
            <a:off x="1841475" y="1447800"/>
            <a:ext cx="5918249" cy="4572000"/>
          </a:xfrm>
          <a:prstGeom prst="rect">
            <a:avLst/>
          </a:prstGeom>
          <a:noFill/>
          <a:ln w="9525">
            <a:noFill/>
            <a:miter lim="800000"/>
            <a:headEnd/>
            <a:tailEnd/>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IMPROVING PATIENT SAFETY</a:t>
            </a:r>
          </a:p>
          <a:p>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contrast quality management and patient safety, ➤</a:t>
            </a:r>
          </a:p>
          <a:p>
            <a:r>
              <a:rPr lang="en-US" dirty="0" smtClean="0"/>
              <a:t>recognize measures of patient safety, ➤</a:t>
            </a:r>
          </a:p>
          <a:p>
            <a:r>
              <a:rPr lang="en-US" dirty="0" smtClean="0"/>
              <a:t>use prospective risk analysis to improve the safety of healthcare processes, ➤</a:t>
            </a:r>
          </a:p>
          <a:p>
            <a:r>
              <a:rPr lang="en-US" dirty="0" smtClean="0"/>
              <a:t>use root cause analysis to improve patient safety, and ➤</a:t>
            </a:r>
          </a:p>
          <a:p>
            <a:r>
              <a:rPr lang="en-US" dirty="0" smtClean="0"/>
              <a:t>describe patients’ role in reducing adverse events.</a:t>
            </a:r>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Medical errors Preventable	adverse	events	or	near	misses	related	to	medicine</a:t>
            </a:r>
          </a:p>
          <a:p>
            <a:endParaRPr 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Patient safety Actions	undertaken	by	individuals	and	organizations	to	protect	healthcare	recipients	from	being	harmed	by	the	effects	of	healthcare	services;	also	defined	as	freedom	from	accidental	or	preventable	injuries	produced	by	medical	care</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sz="quarter" idx="1"/>
          </p:nvPr>
        </p:nvSpPr>
        <p:spPr/>
        <p:txBody>
          <a:bodyPr/>
          <a:lstStyle/>
          <a:p>
            <a:r>
              <a:rPr lang="en-US" dirty="0" smtClean="0"/>
              <a:t>What is Quality in healthcare?</a:t>
            </a:r>
          </a:p>
          <a:p>
            <a:r>
              <a:rPr lang="en-US" dirty="0" smtClean="0"/>
              <a:t>Dimensions</a:t>
            </a:r>
          </a:p>
          <a:p>
            <a:r>
              <a:rPr lang="en-US" dirty="0" smtClean="0"/>
              <a:t>QM building blocks </a:t>
            </a:r>
          </a:p>
          <a:p>
            <a:r>
              <a:rPr lang="en-US" dirty="0" smtClean="0"/>
              <a:t>Types of healthcare use</a:t>
            </a:r>
          </a:p>
          <a:p>
            <a:r>
              <a:rPr lang="en-US" dirty="0" smtClean="0"/>
              <a:t>Components of QM </a:t>
            </a:r>
          </a:p>
          <a:p>
            <a:r>
              <a:rPr lang="en-US" dirty="0" smtClean="0"/>
              <a:t>MBNQ</a:t>
            </a:r>
          </a:p>
          <a:p>
            <a:r>
              <a:rPr lang="en-US" dirty="0" smtClean="0"/>
              <a:t>Quality Gurus</a:t>
            </a:r>
          </a:p>
          <a:p>
            <a:endParaRPr lang="en-US" dirty="0" smtClean="0"/>
          </a:p>
          <a:p>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management </a:t>
            </a:r>
            <a:endParaRPr lang="en-US" dirty="0"/>
          </a:p>
        </p:txBody>
      </p:sp>
      <p:sp>
        <p:nvSpPr>
          <p:cNvPr id="3" name="Content Placeholder 2"/>
          <p:cNvSpPr>
            <a:spLocks noGrp="1"/>
          </p:cNvSpPr>
          <p:nvPr>
            <p:ph sz="quarter" idx="1"/>
          </p:nvPr>
        </p:nvSpPr>
        <p:spPr/>
        <p:txBody>
          <a:bodyPr>
            <a:normAutofit/>
          </a:bodyPr>
          <a:lstStyle/>
          <a:p>
            <a:r>
              <a:rPr lang="en-US" sz="3200" dirty="0" smtClean="0"/>
              <a:t>T</a:t>
            </a:r>
            <a:r>
              <a:rPr lang="en-US" sz="3200" dirty="0" smtClean="0"/>
              <a:t>he </a:t>
            </a:r>
            <a:r>
              <a:rPr lang="en-US" sz="3200" dirty="0" smtClean="0"/>
              <a:t>goal of quality management in any industry is to achieve maximum customer satisfaction at the lowest overall cost to the organization while continuing to improve the process.</a:t>
            </a:r>
            <a:endParaRPr lang="en-US" sz="3200"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4274" name="Picture 2"/>
          <p:cNvPicPr>
            <a:picLocks noGrp="1" noChangeAspect="1" noChangeArrowheads="1"/>
          </p:cNvPicPr>
          <p:nvPr>
            <p:ph sz="quarter" idx="1"/>
          </p:nvPr>
        </p:nvPicPr>
        <p:blipFill>
          <a:blip r:embed="rId2" cstate="print"/>
          <a:srcRect/>
          <a:stretch>
            <a:fillRect/>
          </a:stretch>
        </p:blipFill>
        <p:spPr bwMode="auto">
          <a:xfrm>
            <a:off x="1219200" y="2057400"/>
            <a:ext cx="6076950" cy="3334912"/>
          </a:xfrm>
          <a:prstGeom prst="rect">
            <a:avLst/>
          </a:prstGeom>
          <a:noFill/>
          <a:ln w="9525">
            <a:noFill/>
            <a:miter lim="800000"/>
            <a:headEnd/>
            <a:tailEnd/>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Safety The	quality	or	condition	of	being	safe;	freedom	from	danger,	injury,	or	damage</a:t>
            </a:r>
          </a:p>
          <a:p>
            <a:endParaRPr 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Hazards Events,	actions,	or	things	that	can	cause	harm</a:t>
            </a:r>
          </a:p>
          <a:p>
            <a:endParaRPr 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Systems approach A	methodical	procedure	used	to	identify	factors	that	cause	errors	and	then	reduce	or	minimize	them</a:t>
            </a:r>
            <a:endParaRPr lang="en-US"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Error An	unintended	act	(either	of	omission	or	commission)	that	produces	an	undesirable	result	or	significant	potential	for	an	undesirable	result</a:t>
            </a:r>
          </a:p>
          <a:p>
            <a:endParaRPr lang="en-US"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Incidents Events	or	occurrences	that	could	have	led	or	did	lead	to	undesirable	results</a:t>
            </a:r>
          </a:p>
          <a:p>
            <a:endParaRPr 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Root cause The	most	fundamental	reason	for	the	occurrence	of	an	actual	or	a	potential	event</a:t>
            </a:r>
          </a:p>
          <a:p>
            <a:endParaRPr 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Organizational culture Prevalent	patterns	of	shared	beliefs	and	values	that	provide	behavioral	guidelines	or	establish	norms	for	conducting	business</a:t>
            </a:r>
            <a:endParaRPr 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Accident An	unplanned,	unexpected	event,	usually	with	an	adverse	consequence</a:t>
            </a:r>
          </a:p>
          <a:p>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Risk The	possibility	of	loss	or	injury</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sz="3200" dirty="0" smtClean="0"/>
              <a:t>Berwick ( 2002) defines three types of  healthcare services use:</a:t>
            </a:r>
          </a:p>
          <a:p>
            <a:r>
              <a:rPr lang="en-US" sz="3200" dirty="0" smtClean="0"/>
              <a:t>Overuse</a:t>
            </a:r>
          </a:p>
          <a:p>
            <a:r>
              <a:rPr lang="en-US" sz="3200" dirty="0" smtClean="0"/>
              <a:t>Misuse</a:t>
            </a:r>
          </a:p>
          <a:p>
            <a:r>
              <a:rPr lang="en-US" sz="3200" dirty="0" smtClean="0"/>
              <a:t>Underuse </a:t>
            </a: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At best, the process can be changed to make errors impossible. We encounter examples of mistake-proofing every day. Here are just a few:</a:t>
            </a:r>
          </a:p>
          <a:p>
            <a:r>
              <a:rPr lang="en-US" dirty="0" smtClean="0"/>
              <a:t>Heating devices that shut off automatically so they are not left on all day ◆ Circuit breakers that trip when circuits are overloaded ◆ Computer disks that have overwrite protection ◆ Lawn mower motors that shut off when the operator lets go of the handle</a:t>
            </a:r>
            <a:endParaRPr 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Safeguards Physical,	human,	or	administrative	controls	incorporated	into	a	process	to	identify	and	correct	errors	before	a	patient	is	harmed</a:t>
            </a:r>
            <a:endParaRPr 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5298" name="Picture 2"/>
          <p:cNvPicPr>
            <a:picLocks noGrp="1" noChangeAspect="1" noChangeArrowheads="1"/>
          </p:cNvPicPr>
          <p:nvPr>
            <p:ph sz="quarter" idx="1"/>
          </p:nvPr>
        </p:nvPicPr>
        <p:blipFill>
          <a:blip r:embed="rId2" cstate="print"/>
          <a:srcRect/>
          <a:stretch>
            <a:fillRect/>
          </a:stretch>
        </p:blipFill>
        <p:spPr bwMode="auto">
          <a:xfrm>
            <a:off x="1695450" y="1495425"/>
            <a:ext cx="6210300" cy="4476750"/>
          </a:xfrm>
          <a:prstGeom prst="rect">
            <a:avLst/>
          </a:prstGeom>
          <a:noFill/>
          <a:ln w="9525">
            <a:noFill/>
            <a:miter lim="800000"/>
            <a:headEnd/>
            <a:tailEnd/>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lnSpcReduction="10000"/>
          </a:bodyPr>
          <a:lstStyle/>
          <a:p>
            <a:r>
              <a:rPr lang="en-US" dirty="0" smtClean="0"/>
              <a:t>Incident reports, sometimes called occurrence reports, are paper or electronic forms used to document potential or actual patient safety concerns. Employees are asked to complete a report whenever a patient is involved in an event that has caused or has the potential to cause injury. The following are examples of reportable events:</a:t>
            </a:r>
          </a:p>
          <a:p>
            <a:r>
              <a:rPr lang="en-US" dirty="0" smtClean="0"/>
              <a:t>Error that occurs during the delivery of patient care (e.g., medication admin- ◆ </a:t>
            </a:r>
            <a:r>
              <a:rPr lang="en-US" dirty="0" err="1" smtClean="0"/>
              <a:t>istration</a:t>
            </a:r>
            <a:r>
              <a:rPr lang="en-US" dirty="0" smtClean="0"/>
              <a:t> mistake, treatment error) Development of a condition seemingly unrelated to a patient’s disease (e.g.,  ◆ infection, pressure ulcer) Adverse or suspected adverse reactions to a treatment, medication, or blood  ◆ transfusion Serious injury or unexpected death of a patient ◆ Patient fall</a:t>
            </a:r>
            <a:endParaRPr 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6322" name="Picture 2"/>
          <p:cNvPicPr>
            <a:picLocks noGrp="1" noChangeAspect="1" noChangeArrowheads="1"/>
          </p:cNvPicPr>
          <p:nvPr>
            <p:ph sz="quarter" idx="1"/>
          </p:nvPr>
        </p:nvPicPr>
        <p:blipFill>
          <a:blip r:embed="rId2" cstate="print"/>
          <a:srcRect/>
          <a:stretch>
            <a:fillRect/>
          </a:stretch>
        </p:blipFill>
        <p:spPr bwMode="auto">
          <a:xfrm>
            <a:off x="2766762" y="1447800"/>
            <a:ext cx="4067675" cy="4572000"/>
          </a:xfrm>
          <a:prstGeom prst="rect">
            <a:avLst/>
          </a:prstGeom>
          <a:noFill/>
          <a:ln w="9525">
            <a:noFill/>
            <a:miter lim="800000"/>
            <a:headEnd/>
            <a:tailEnd/>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7346" name="Picture 2"/>
          <p:cNvPicPr>
            <a:picLocks noGrp="1" noChangeAspect="1" noChangeArrowheads="1"/>
          </p:cNvPicPr>
          <p:nvPr>
            <p:ph sz="quarter" idx="1"/>
          </p:nvPr>
        </p:nvPicPr>
        <p:blipFill>
          <a:blip r:embed="rId2" cstate="print"/>
          <a:srcRect/>
          <a:stretch>
            <a:fillRect/>
          </a:stretch>
        </p:blipFill>
        <p:spPr bwMode="auto">
          <a:xfrm>
            <a:off x="2471737" y="2109787"/>
            <a:ext cx="4657725" cy="3248025"/>
          </a:xfrm>
          <a:prstGeom prst="rect">
            <a:avLst/>
          </a:prstGeom>
          <a:noFill/>
          <a:ln w="9525">
            <a:noFill/>
            <a:miter lim="800000"/>
            <a:headEnd/>
            <a:tailEnd/>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FMEA is a prospective risk assessment technique used to reduce high-risk process failures. The probability and likelihood of detecting a failure is combined with an estimate of the impact of the failure to produce a criticality score. This score helps teams prioritize failures for elimination.</a:t>
            </a:r>
            <a:endParaRPr 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Root cause analysis (RCA) A	structured	process	for	identifying	the	underlying	factors	that	caused	an	adverse	event</a:t>
            </a:r>
          </a:p>
          <a:p>
            <a:r>
              <a:rPr lang="en-US" dirty="0" smtClean="0"/>
              <a:t>Sentinel event An	adverse	event	involving	death	or	serious	physical	or	psychological	injury	(or	the	risk	thereof)	that	signals	the	need	for	immediate	investigation	and	response</a:t>
            </a:r>
            <a:endParaRPr 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8370" name="Picture 2"/>
          <p:cNvPicPr>
            <a:picLocks noGrp="1" noChangeAspect="1" noChangeArrowheads="1"/>
          </p:cNvPicPr>
          <p:nvPr>
            <p:ph sz="quarter" idx="1"/>
          </p:nvPr>
        </p:nvPicPr>
        <p:blipFill>
          <a:blip r:embed="rId2" cstate="print"/>
          <a:srcRect/>
          <a:stretch>
            <a:fillRect/>
          </a:stretch>
        </p:blipFill>
        <p:spPr bwMode="auto">
          <a:xfrm>
            <a:off x="1371600" y="597520"/>
            <a:ext cx="5928360" cy="5422280"/>
          </a:xfrm>
          <a:prstGeom prst="rect">
            <a:avLst/>
          </a:prstGeom>
          <a:noFill/>
          <a:ln w="9525">
            <a:noFill/>
            <a:miter lim="800000"/>
            <a:headEnd/>
            <a:tailEnd/>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9394" name="Picture 2"/>
          <p:cNvPicPr>
            <a:picLocks noGrp="1" noChangeAspect="1" noChangeArrowheads="1"/>
          </p:cNvPicPr>
          <p:nvPr>
            <p:ph sz="quarter" idx="1"/>
          </p:nvPr>
        </p:nvPicPr>
        <p:blipFill>
          <a:blip r:embed="rId2" cstate="print"/>
          <a:srcRect/>
          <a:stretch>
            <a:fillRect/>
          </a:stretch>
        </p:blipFill>
        <p:spPr bwMode="auto">
          <a:xfrm>
            <a:off x="1504833" y="1447800"/>
            <a:ext cx="6591534" cy="45720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 Overuse occurs when a service is provided even though there is no evidence it will help the patient—for example, prescribing antibiotics for patients with viral infections. </a:t>
            </a:r>
          </a:p>
          <a:p>
            <a:r>
              <a:rPr lang="en-US" dirty="0" smtClean="0"/>
              <a:t>Underuse occurs when a service that would have been medically beneficial for the patient is not provided—for example, performing a necessary diagnostic test. </a:t>
            </a:r>
          </a:p>
          <a:p>
            <a:endParaRPr lang="en-US" dirty="0" smtClean="0"/>
          </a:p>
          <a:p>
            <a:r>
              <a:rPr lang="en-US" dirty="0" smtClean="0"/>
              <a:t>Misuse occurs when a service is not carried out properly—for example, operating on the wrong part of the patient’s body.</a:t>
            </a:r>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lnSpcReduction="10000"/>
          </a:bodyPr>
          <a:lstStyle/>
          <a:p>
            <a:r>
              <a:rPr lang="en-US" dirty="0" smtClean="0"/>
              <a:t>In 2003, the National Quality Forum called for more research regarding the ways providers can facilitate the role of patients in reducing their chance of experiencing a medical error. Since then, a growing body of research suggests patients and their family members can be additional safeguards in the healthcare system (</a:t>
            </a:r>
            <a:r>
              <a:rPr lang="en-US" dirty="0" err="1" smtClean="0"/>
              <a:t>Spath</a:t>
            </a:r>
            <a:r>
              <a:rPr lang="en-US" dirty="0" smtClean="0"/>
              <a:t> 2008b). Here are just some of the ways patients can make their hospital experience safer:</a:t>
            </a:r>
          </a:p>
          <a:p>
            <a:r>
              <a:rPr lang="en-US" dirty="0" smtClean="0"/>
              <a:t>Observe/ask caregivers to perform patient identity checks before </a:t>
            </a:r>
            <a:r>
              <a:rPr lang="en-US" dirty="0" err="1" smtClean="0"/>
              <a:t>administra</a:t>
            </a:r>
            <a:r>
              <a:rPr lang="en-US" dirty="0" smtClean="0"/>
              <a:t>- ◆ </a:t>
            </a:r>
            <a:r>
              <a:rPr lang="en-US" dirty="0" err="1" smtClean="0"/>
              <a:t>tion</a:t>
            </a:r>
            <a:r>
              <a:rPr lang="en-US" dirty="0" smtClean="0"/>
              <a:t> of treatments Keep a list of prior medical history, current treatments, and allergies, and  ◆ share this list with caregivers at admission</a:t>
            </a:r>
          </a:p>
          <a:p>
            <a:endParaRPr lang="en-US"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lnSpcReduction="20000"/>
          </a:bodyPr>
          <a:lstStyle/>
          <a:p>
            <a:r>
              <a:rPr lang="en-US" dirty="0" smtClean="0"/>
              <a:t>Know how often staff should change wound dressings, and when/how/whom  ◆ to ask for a dressing change Know the type, dosage, and frequency of administration for medications; ask  ◆ caregivers to explain prescribed medications to verify that they are correct; if incorrect, question the caregiver’s decision to administer the medication Observe/ask whether caregivers have washed their hands ◆ Monitor the cleanliness of the equipment and the environment and report  ◆ problems Be informed about the usefulness of changing position in the hospital bed,  ◆ and ask for position changes if they aren’t made as required Request help when getting out of bed, or ask for an assistive device (e.g., cane  ◆ or walker) Confirm that caregivers know what the doctor has ordered ◆ Ask about equipment to understand what different sounds or noises mean;  ◆ alert caregivers if there appears to be a problem</a:t>
            </a:r>
          </a:p>
          <a:p>
            <a:endParaRPr lang="en-US"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ORGANIZING FOR QUALITY</a:t>
            </a:r>
          </a:p>
          <a:p>
            <a:endParaRPr 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lnSpcReduction="10000"/>
          </a:bodyPr>
          <a:lstStyle/>
          <a:p>
            <a:r>
              <a:rPr lang="en-US" dirty="0" smtClean="0"/>
              <a:t>After reading this chapter, the reader will be able to</a:t>
            </a:r>
          </a:p>
          <a:p>
            <a:r>
              <a:rPr lang="en-US" dirty="0" smtClean="0"/>
              <a:t>identify groups responsible for quality in a healthcare organization, ➤</a:t>
            </a:r>
          </a:p>
          <a:p>
            <a:r>
              <a:rPr lang="en-US" dirty="0" smtClean="0"/>
              <a:t>describe typical participants in healthcare quality management activities, ➤</a:t>
            </a:r>
          </a:p>
          <a:p>
            <a:r>
              <a:rPr lang="en-US" dirty="0" smtClean="0"/>
              <a:t>explain the purpose and content of a quality management plan, ➤</a:t>
            </a:r>
          </a:p>
          <a:p>
            <a:r>
              <a:rPr lang="en-US" dirty="0" smtClean="0"/>
              <a:t>recognize aspects of organizational culture that influence the effectiveness of quality  ➤ management, and</a:t>
            </a:r>
          </a:p>
          <a:p>
            <a:r>
              <a:rPr lang="en-US" dirty="0" smtClean="0"/>
              <a:t>discuss strategies for overcoming environmental characteristics inhospitable to  ➤ quality improvement.</a:t>
            </a:r>
            <a:endParaRPr 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Governing body The	individuals,	group,	or	agency	with	ultimate	legal	authority	and	responsibility	for	the	overall	operation	of	the	organization;	often	called	the	board of trustees,	board of governors,	or	board of directors</a:t>
            </a:r>
          </a:p>
          <a:p>
            <a:endParaRPr lang="en-US"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An organization’s governing body—the board of trustees—is ultimately responsible for the quality of healthcare services (U.S. Department of Health and Human Services 2007). The board exercises this duty through oversight of quality management activities.</a:t>
            </a:r>
            <a:endParaRPr lang="en-US"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err="1" smtClean="0"/>
              <a:t>Avedis</a:t>
            </a:r>
            <a:r>
              <a:rPr lang="en-US" dirty="0" smtClean="0"/>
              <a:t> </a:t>
            </a:r>
            <a:r>
              <a:rPr lang="en-US" dirty="0" err="1" smtClean="0"/>
              <a:t>Donabedian</a:t>
            </a:r>
            <a:r>
              <a:rPr lang="en-US" dirty="0" smtClean="0"/>
              <a:t>, physician and professor of public health at the University of Michigan from 1966 to 1989, became internationally known for his research on healthcare improvement. Prior to his death on November 9, 2000, he identified “the determination to make it work” as the most important prerequisite to ensuring quality of care: “If we are truly committed to quality, almost any mechanism will work. If we are not, the most elegantly constructed of mechanisms will fail” (</a:t>
            </a:r>
            <a:r>
              <a:rPr lang="en-US" dirty="0" err="1" smtClean="0"/>
              <a:t>Donabedian</a:t>
            </a:r>
            <a:r>
              <a:rPr lang="en-US" dirty="0" smtClean="0"/>
              <a:t> 1988).</a:t>
            </a:r>
          </a:p>
          <a:p>
            <a:endParaRPr lang="en-US"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Quality management system A	set	of	interrelated	or	interacting	elements	that	organizations	use	to	direct	and	control	the	implementation	of	quality	policies	and	achieve	quality	objectives</a:t>
            </a:r>
            <a:endParaRPr lang="en-US"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8721" name="Picture 1"/>
          <p:cNvPicPr>
            <a:picLocks noGrp="1" noChangeAspect="1" noChangeArrowheads="1"/>
          </p:cNvPicPr>
          <p:nvPr>
            <p:ph sz="quarter" idx="1"/>
          </p:nvPr>
        </p:nvPicPr>
        <p:blipFill>
          <a:blip r:embed="rId2" cstate="print"/>
          <a:srcRect/>
          <a:stretch>
            <a:fillRect/>
          </a:stretch>
        </p:blipFill>
        <p:spPr bwMode="auto">
          <a:xfrm>
            <a:off x="1704975" y="1547812"/>
            <a:ext cx="6191250" cy="4371975"/>
          </a:xfrm>
          <a:prstGeom prst="rect">
            <a:avLst/>
          </a:prstGeom>
          <a:noFill/>
          <a:ln w="9525">
            <a:noFill/>
            <a:miter lim="800000"/>
            <a:headEnd/>
            <a:tailEnd/>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1186" name="Picture 2"/>
          <p:cNvPicPr>
            <a:picLocks noGrp="1" noChangeAspect="1" noChangeArrowheads="1"/>
          </p:cNvPicPr>
          <p:nvPr>
            <p:ph sz="quarter" idx="1"/>
          </p:nvPr>
        </p:nvPicPr>
        <p:blipFill>
          <a:blip r:embed="rId2" cstate="print"/>
          <a:srcRect/>
          <a:stretch>
            <a:fillRect/>
          </a:stretch>
        </p:blipFill>
        <p:spPr bwMode="auto">
          <a:xfrm>
            <a:off x="1624012" y="1457325"/>
            <a:ext cx="6353175" cy="45529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Q </a:t>
            </a:r>
            <a:r>
              <a:rPr lang="en-US" dirty="0" smtClean="0"/>
              <a:t>Management </a:t>
            </a:r>
            <a:endParaRPr lang="en-US" dirty="0"/>
          </a:p>
        </p:txBody>
      </p:sp>
      <p:sp>
        <p:nvSpPr>
          <p:cNvPr id="3" name="Content Placeholder 2"/>
          <p:cNvSpPr>
            <a:spLocks noGrp="1"/>
          </p:cNvSpPr>
          <p:nvPr>
            <p:ph sz="quarter" idx="1"/>
          </p:nvPr>
        </p:nvSpPr>
        <p:spPr/>
        <p:txBody>
          <a:bodyPr>
            <a:normAutofit/>
          </a:bodyPr>
          <a:lstStyle/>
          <a:p>
            <a:r>
              <a:rPr lang="en-US" sz="3600" dirty="0" smtClean="0"/>
              <a:t>Quality management </a:t>
            </a:r>
            <a:r>
              <a:rPr lang="en-US" sz="3600" dirty="0" smtClean="0"/>
              <a:t>involves:</a:t>
            </a:r>
          </a:p>
          <a:p>
            <a:endParaRPr lang="en-US" sz="3600" dirty="0" smtClean="0"/>
          </a:p>
          <a:p>
            <a:r>
              <a:rPr lang="en-US" sz="3600" dirty="0" smtClean="0"/>
              <a:t>measurement</a:t>
            </a:r>
            <a:r>
              <a:rPr lang="en-US" sz="3600" dirty="0" smtClean="0"/>
              <a:t>, assessment, and </a:t>
            </a:r>
            <a:r>
              <a:rPr lang="en-US" sz="3600" dirty="0" smtClean="0"/>
              <a:t>improvement</a:t>
            </a:r>
            <a:endParaRPr lang="en-US" sz="3600"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a:bodyPr>
          <a:lstStyle/>
          <a:p>
            <a:r>
              <a:rPr lang="en-US" dirty="0" smtClean="0"/>
              <a:t>Administration’s involvement in quality management activities includes, but is not limited to, the following responsibilities:</a:t>
            </a:r>
          </a:p>
          <a:p>
            <a:r>
              <a:rPr lang="en-US" dirty="0" smtClean="0"/>
              <a:t>Defining the organization’s quality management infrastructure </a:t>
            </a:r>
          </a:p>
          <a:p>
            <a:r>
              <a:rPr lang="en-US" dirty="0" smtClean="0"/>
              <a:t> Assigning quality management responsibilities and holding people accountable for fulfilling them.</a:t>
            </a:r>
          </a:p>
          <a:p>
            <a:r>
              <a:rPr lang="en-US" dirty="0" smtClean="0"/>
              <a:t> Allocating the resources necessary to support quality management activities </a:t>
            </a:r>
          </a:p>
          <a:p>
            <a:r>
              <a:rPr lang="en-US" dirty="0" smtClean="0"/>
              <a:t> Encouraging those who use or provide the organization’s services to participate in quality management activities</a:t>
            </a:r>
          </a:p>
          <a:p>
            <a:r>
              <a:rPr lang="en-US" dirty="0" smtClean="0"/>
              <a:t> Promoting physician and employee education about the concepts and techniques of quality management </a:t>
            </a:r>
            <a:endParaRPr lang="en-US"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Using performance data for strategic planning purposes and to design and  ◆ evaluate new services or programs Identifying opportunities for performance improvement and helping to  ◆ achieve these improvements (with the medical staff) Keeping the board informed of quality and patient safety issues </a:t>
            </a:r>
            <a:endParaRPr 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The document describing the organization’s structure and process for measuring, assessing, and improving performance may be called a quality management plan, a performance improvement plan, a quality and patient safety plan, or a number of other descriptive titles. </a:t>
            </a:r>
            <a:endParaRPr lang="en-US"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 At a minimum, the plan includes the following elements:</a:t>
            </a:r>
          </a:p>
          <a:p>
            <a:r>
              <a:rPr lang="en-US" dirty="0" smtClean="0"/>
              <a:t>A quality statement ◆ A description of the quality management infrastructure ◆ Details of performance measurement, assessment, and improvement activities ◆ An evaluation of the effectiveness of quality management activities </a:t>
            </a:r>
            <a:endParaRPr 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2210" name="Picture 2"/>
          <p:cNvPicPr>
            <a:picLocks noGrp="1" noChangeAspect="1" noChangeArrowheads="1"/>
          </p:cNvPicPr>
          <p:nvPr>
            <p:ph sz="quarter" idx="1"/>
          </p:nvPr>
        </p:nvPicPr>
        <p:blipFill>
          <a:blip r:embed="rId2" cstate="print"/>
          <a:srcRect/>
          <a:stretch>
            <a:fillRect/>
          </a:stretch>
        </p:blipFill>
        <p:spPr bwMode="auto">
          <a:xfrm>
            <a:off x="1890740" y="1447800"/>
            <a:ext cx="5819719" cy="4572000"/>
          </a:xfrm>
          <a:prstGeom prst="rect">
            <a:avLst/>
          </a:prstGeom>
          <a:noFill/>
          <a:ln w="9525">
            <a:noFill/>
            <a:miter lim="800000"/>
            <a:headEnd/>
            <a:tailEnd/>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Edwards Deming (1986) more than 25 years ago (see Chapter 1) address the cultural aspects of quality improvement:</a:t>
            </a:r>
          </a:p>
          <a:p>
            <a:r>
              <a:rPr lang="en-US" dirty="0" smtClean="0"/>
              <a:t>Help people do a better job </a:t>
            </a:r>
          </a:p>
          <a:p>
            <a:r>
              <a:rPr lang="en-US" dirty="0" smtClean="0"/>
              <a:t> Drive out fear</a:t>
            </a:r>
          </a:p>
          <a:p>
            <a:r>
              <a:rPr lang="en-US" dirty="0" smtClean="0"/>
              <a:t>  Break down barriers </a:t>
            </a:r>
          </a:p>
          <a:p>
            <a:r>
              <a:rPr lang="en-US" dirty="0" smtClean="0"/>
              <a:t> Restore pride of workmanship</a:t>
            </a:r>
          </a:p>
          <a:p>
            <a:r>
              <a:rPr lang="en-US" dirty="0" smtClean="0"/>
              <a:t>   Make quality everyone’s job </a:t>
            </a:r>
            <a:endParaRPr lang="en-US"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risk.png"/>
          <p:cNvPicPr>
            <a:picLocks noGrp="1" noChangeAspect="1"/>
          </p:cNvPicPr>
          <p:nvPr>
            <p:ph sz="quarter" idx="1"/>
          </p:nvPr>
        </p:nvPicPr>
        <p:blipFill>
          <a:blip r:embed="rId2" cstate="print"/>
          <a:stretch>
            <a:fillRect/>
          </a:stretch>
        </p:blipFill>
        <p:spPr>
          <a:xfrm>
            <a:off x="1685028" y="1447800"/>
            <a:ext cx="6231144" cy="4572000"/>
          </a:xfr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ate .jpg"/>
          <p:cNvPicPr>
            <a:picLocks noGrp="1" noChangeAspect="1"/>
          </p:cNvPicPr>
          <p:nvPr>
            <p:ph sz="quarter" idx="1"/>
          </p:nvPr>
        </p:nvPicPr>
        <p:blipFill>
          <a:blip r:embed="rId2" cstate="print"/>
          <a:stretch>
            <a:fillRect/>
          </a:stretch>
        </p:blipFill>
        <p:spPr>
          <a:xfrm>
            <a:off x="2057400" y="1676400"/>
            <a:ext cx="4157662" cy="3854313"/>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1690687" y="1857375"/>
            <a:ext cx="6219825" cy="375285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The contemporary quality movement in the manufacturing industry can be traced to work done by three men in the 1920s at Western Electric Company in Cicero, Illinois. </a:t>
            </a:r>
          </a:p>
          <a:p>
            <a:endParaRPr lang="en-US" dirty="0" smtClean="0"/>
          </a:p>
          <a:p>
            <a:r>
              <a:rPr lang="en-US" dirty="0" smtClean="0"/>
              <a:t>Walter </a:t>
            </a:r>
            <a:r>
              <a:rPr lang="en-US" dirty="0" err="1" smtClean="0"/>
              <a:t>Shewhart</a:t>
            </a:r>
            <a:r>
              <a:rPr lang="en-US" dirty="0" smtClean="0"/>
              <a:t>, W. Edwards Deming, and Joseph Juran learned and applied the science of quality improvement to the company’s production lines (American Society for Quality 2008)</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lnSpcReduction="10000"/>
          </a:bodyPr>
          <a:lstStyle/>
          <a:p>
            <a:r>
              <a:rPr lang="en-US" dirty="0" err="1" smtClean="0"/>
              <a:t>Shewhart</a:t>
            </a:r>
            <a:r>
              <a:rPr lang="en-US" dirty="0" smtClean="0"/>
              <a:t> is referred to as the father of statistical quality control</a:t>
            </a:r>
          </a:p>
          <a:p>
            <a:endParaRPr lang="en-US" dirty="0" smtClean="0"/>
          </a:p>
          <a:p>
            <a:r>
              <a:rPr lang="en-US" dirty="0" smtClean="0"/>
              <a:t>W. Edwards Deming (1994) learned </a:t>
            </a:r>
            <a:r>
              <a:rPr lang="en-US" dirty="0" err="1" smtClean="0"/>
              <a:t>Shewhart’s</a:t>
            </a:r>
            <a:r>
              <a:rPr lang="en-US" dirty="0" smtClean="0"/>
              <a:t> methods and made measurement and control of process variation one of the key elements of his philosophy of quality management: </a:t>
            </a:r>
          </a:p>
          <a:p>
            <a:r>
              <a:rPr lang="en-US" dirty="0" smtClean="0"/>
              <a:t>Organizations are a set of interrelated processes with a common aim. ◆ Process variation must be understood. ◆     How new knowledge is generated must be  ◆ understood.      How people are motivated and work together  ◆ must be understood.</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Following World War II, Japanese manufacturing companies invited Deming to help them improve the quality of their products. Over a period of several years, as a result of Deming’s advice, many low-quality Japanese products became world class. </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Joseph Juran combined the science of quality with its practical application, providing a framework for linking finance and management. The components of the Juran Quality Trilogy are (</a:t>
            </a:r>
            <a:r>
              <a:rPr lang="en-US" dirty="0" err="1" smtClean="0"/>
              <a:t>Uselac</a:t>
            </a:r>
            <a:r>
              <a:rPr lang="en-US" dirty="0" smtClean="0"/>
              <a:t> 1993)</a:t>
            </a:r>
          </a:p>
          <a:p>
            <a:r>
              <a:rPr lang="en-US" dirty="0" smtClean="0"/>
              <a:t>quality planning  —define customers and how to meet their needs</a:t>
            </a:r>
          </a:p>
          <a:p>
            <a:r>
              <a:rPr lang="en-US" dirty="0" smtClean="0"/>
              <a:t>quality control —keep processes working well.</a:t>
            </a:r>
          </a:p>
          <a:p>
            <a:endParaRPr lang="en-US" dirty="0" smtClean="0"/>
          </a:p>
          <a:p>
            <a:r>
              <a:rPr lang="en-US" dirty="0" smtClean="0"/>
              <a:t> quality improvement—learn, optimize, refine, and adapt. </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In the 1950s, Juran, like Deming, helped jump-start product improvements at Japanese manufacturing companies. Whereas Deming focused on measuring and controlling process variation, Juran focused on developing the managerial aspects supporting quality. </a:t>
            </a:r>
          </a:p>
          <a:p>
            <a:endParaRPr lang="en-US" dirty="0" smtClean="0"/>
          </a:p>
          <a:p>
            <a:r>
              <a:rPr lang="en-US" dirty="0" smtClean="0"/>
              <a:t>One of </a:t>
            </a:r>
            <a:r>
              <a:rPr lang="en-US" dirty="0" err="1" smtClean="0"/>
              <a:t>Juran’s</a:t>
            </a:r>
            <a:r>
              <a:rPr lang="en-US" dirty="0" smtClean="0"/>
              <a:t> management principles—focusing improvements on the “vital few” sources of the problems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Quality tools</a:t>
            </a:r>
          </a:p>
          <a:p>
            <a:r>
              <a:rPr lang="en-US" dirty="0" smtClean="0"/>
              <a:t>Performance measurements</a:t>
            </a:r>
          </a:p>
          <a:p>
            <a:r>
              <a:rPr lang="en-US" dirty="0" err="1" smtClean="0"/>
              <a:t>Donabedian</a:t>
            </a:r>
            <a:r>
              <a:rPr lang="en-US" dirty="0" smtClean="0"/>
              <a:t> healthcare components : Structure, process and outcomes.</a:t>
            </a:r>
          </a:p>
          <a:p>
            <a:r>
              <a:rPr lang="en-US" dirty="0" smtClean="0"/>
              <a:t>JCI history</a:t>
            </a:r>
          </a:p>
          <a:p>
            <a:r>
              <a:rPr lang="en-US" dirty="0" smtClean="0"/>
              <a:t>Data collection</a:t>
            </a:r>
          </a:p>
          <a:p>
            <a:r>
              <a:rPr lang="en-US" dirty="0" smtClean="0"/>
              <a:t>Variation types</a:t>
            </a:r>
          </a:p>
          <a:p>
            <a:r>
              <a:rPr lang="en-US" dirty="0" smtClean="0"/>
              <a:t>Control charts and  SPC</a:t>
            </a:r>
          </a:p>
          <a:p>
            <a:r>
              <a:rPr lang="en-US" dirty="0" smtClean="0"/>
              <a:t>Six Sigma /PDSA</a:t>
            </a:r>
            <a:endParaRPr lang="en-US" dirty="0" smtClean="0"/>
          </a:p>
          <a:p>
            <a:pPr>
              <a:buNone/>
            </a:pPr>
            <a:endParaRPr lang="en-US"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dirty="0" smtClean="0"/>
              <a:t>Kaoru Ishikawa, a Japanese engineer who incorporated the science of quality into Japanese culture. </a:t>
            </a:r>
          </a:p>
          <a:p>
            <a:endParaRPr lang="en-US" dirty="0" smtClean="0"/>
          </a:p>
          <a:p>
            <a:r>
              <a:rPr lang="en-US" dirty="0" smtClean="0"/>
              <a:t>He was one of the first people to emphasize the importance of involvement of all members of the organization instead of only management-level employees. </a:t>
            </a:r>
          </a:p>
          <a:p>
            <a:endParaRPr lang="en-US" dirty="0"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Ishikawa believed that top-down quality goals could be accomplished only through bottom-up methods (Best and </a:t>
            </a:r>
            <a:r>
              <a:rPr lang="en-US" dirty="0" err="1" smtClean="0"/>
              <a:t>Neuhauser</a:t>
            </a:r>
            <a:r>
              <a:rPr lang="en-US" dirty="0" smtClean="0"/>
              <a:t> 2008). </a:t>
            </a:r>
          </a:p>
          <a:p>
            <a:endParaRPr lang="en-US" dirty="0" smtClean="0"/>
          </a:p>
          <a:p>
            <a:r>
              <a:rPr lang="en-US" dirty="0" smtClean="0"/>
              <a:t>To support his belief, he introduced the concept of quality circles—groups of 3 to 12 frontline employees that meet regularly to analyze production-related problems and propose solutions (Ishikawa 1990). </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Americans learned about the quality philosophies of Deming, Juran, and Ishikawa; the science of industrial quality; and the concept of quality control as a management tool. </a:t>
            </a:r>
            <a:endParaRPr lang="en-US" dirty="0" smtClean="0"/>
          </a:p>
          <a:p>
            <a:endParaRPr lang="en-US" dirty="0" smtClean="0"/>
          </a:p>
          <a:p>
            <a:r>
              <a:rPr lang="en-US" dirty="0" smtClean="0"/>
              <a:t>In </a:t>
            </a:r>
            <a:r>
              <a:rPr lang="en-US" dirty="0" smtClean="0"/>
              <a:t>1980, NBC aired a television program titled If Japan Can . . . Why Can’t We? which described how Japanese manufacturers had adopted Deming’s approach to continuous improvement, most notably his focus on variation control (</a:t>
            </a:r>
            <a:r>
              <a:rPr lang="en-US" dirty="0" err="1" smtClean="0"/>
              <a:t>Butman</a:t>
            </a:r>
            <a:r>
              <a:rPr lang="en-US" dirty="0" smtClean="0"/>
              <a:t> 1997, 163). </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sz="3200" dirty="0" smtClean="0"/>
              <a:t>During the 1980s, Juran, Deming, Philip Crosby, Armand Feigenbaum, and others received widespread attention as philosophers of quality in the manufacturing and service industries. </a:t>
            </a:r>
            <a:endParaRPr lang="en-US" sz="3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In 1987, President Reagan signed into law the Malcolm </a:t>
            </a:r>
            <a:r>
              <a:rPr lang="en-US" dirty="0" err="1" smtClean="0"/>
              <a:t>Baldrige</a:t>
            </a:r>
            <a:r>
              <a:rPr lang="en-US" dirty="0" smtClean="0"/>
              <a:t> National Quality Improvement Act (</a:t>
            </a:r>
            <a:r>
              <a:rPr lang="en-US" dirty="0" err="1" smtClean="0"/>
              <a:t>Spath</a:t>
            </a:r>
            <a:r>
              <a:rPr lang="en-US" dirty="0" smtClean="0"/>
              <a:t> 2005, 23–25). This national quality program, managed by the U.S. Commerce Department’s National Institute of Standards and Technology, established criteria for performance excellence </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1295400" y="0"/>
            <a:ext cx="6024897" cy="667778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1600201" y="150341"/>
            <a:ext cx="5242034" cy="5869459"/>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Before 1970 Quality management was </a:t>
            </a:r>
            <a:endParaRPr lang="en-US" dirty="0"/>
          </a:p>
        </p:txBody>
      </p:sp>
      <p:sp>
        <p:nvSpPr>
          <p:cNvPr id="3" name="Content Placeholder 2"/>
          <p:cNvSpPr>
            <a:spLocks noGrp="1"/>
          </p:cNvSpPr>
          <p:nvPr>
            <p:ph sz="quarter" idx="1"/>
          </p:nvPr>
        </p:nvSpPr>
        <p:spPr/>
        <p:txBody>
          <a:bodyPr/>
          <a:lstStyle/>
          <a:p>
            <a:r>
              <a:rPr lang="en-US" dirty="0" smtClean="0"/>
              <a:t> Train the craftspeople (physicians, nurses, technicians, etc.), license or certify them, supply them with an adequate structure (facilities, equipment, etc.), and then let them provide health services (Merry 2003).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 In 1913, the American College of Surgeons (ACS) was founded to address variations in the quality  of medical education. </a:t>
            </a:r>
          </a:p>
          <a:p>
            <a:endParaRPr lang="en-US" dirty="0" smtClean="0"/>
          </a:p>
          <a:p>
            <a:r>
              <a:rPr lang="en-US" dirty="0" smtClean="0"/>
              <a:t>A few years later, it developed the hospital standardization program to address the quality of facilities in which physicians worked</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 the ACS hospital standardization program was turned over to The Joint Commission (2007), the United States’ oldest and largest healthcare accreditation group, which evaluates and accredits more than 15,000 healthcare organizations and programs across the nation.</a:t>
            </a:r>
          </a:p>
          <a:p>
            <a:endParaRPr lang="en-US" dirty="0" smtClean="0"/>
          </a:p>
          <a:p>
            <a:r>
              <a:rPr lang="en-US" dirty="0" smtClean="0"/>
              <a:t>The standards centered on structural requirements and eliminating incompetent people, not measuring and controlling variation in healthcare processes.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Risk management</a:t>
            </a:r>
          </a:p>
          <a:p>
            <a:r>
              <a:rPr lang="en-US" dirty="0" smtClean="0"/>
              <a:t>FMEA</a:t>
            </a:r>
          </a:p>
          <a:p>
            <a:r>
              <a:rPr lang="en-US" dirty="0" smtClean="0"/>
              <a:t>Risk assessment</a:t>
            </a:r>
          </a:p>
          <a:p>
            <a:r>
              <a:rPr lang="en-US" dirty="0" smtClean="0"/>
              <a:t>Incident reporting </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The Joint Commission accreditation standards served as a model for provider quality requirements of the Medicare healthcare program for the elderly, passed by Congress in 1965.</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 In 1980, The Joint Commission added a quality assurance (QA) standard loosely based on the work of Deming and Juran (</a:t>
            </a:r>
            <a:r>
              <a:rPr lang="en-US" dirty="0" err="1" smtClean="0"/>
              <a:t>Affeldt</a:t>
            </a:r>
            <a:r>
              <a:rPr lang="en-US" dirty="0" smtClean="0"/>
              <a:t> 1980).</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The QA standard required organizations to implement an organization-wide program to (The Joint Commission 1979)</a:t>
            </a:r>
          </a:p>
          <a:p>
            <a:r>
              <a:rPr lang="en-US" dirty="0" smtClean="0"/>
              <a:t>identify important or potential problems or concerns with patient care, ◆ objectively assess the cause and scope of the problems or concerns, ◆ implement decisions or actions designed to eliminate the problems, ◆ monitor activities to ensure desired results are achieved and sustained, and ◆ document the effectiveness of the overall program to enhance patient care and  ◆ ensure sound clinical performance.</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From 1980 to 1992, the cost of healthcare increased from $255 billion to $717 billion, from just under 9 percent of the gross national product in 1980 to 13.1 percent in 1992 (Kaiser Family Foundation 2002, 6–7).</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lnSpcReduction="10000"/>
          </a:bodyPr>
          <a:lstStyle/>
          <a:p>
            <a:r>
              <a:rPr lang="en-US" dirty="0" smtClean="0"/>
              <a:t>Accreditation is a voluntary process by which the performance of an organization is measured against nationally accepted standards of performance. </a:t>
            </a:r>
            <a:endParaRPr lang="en-US" dirty="0" smtClean="0"/>
          </a:p>
          <a:p>
            <a:endParaRPr lang="en-US" dirty="0" smtClean="0"/>
          </a:p>
          <a:p>
            <a:r>
              <a:rPr lang="en-US" dirty="0" smtClean="0"/>
              <a:t>Accreditation </a:t>
            </a:r>
            <a:r>
              <a:rPr lang="en-US" dirty="0" smtClean="0"/>
              <a:t>standards are based on government regulations and input from individuals and groups in the healthcare industry. </a:t>
            </a:r>
            <a:endParaRPr lang="en-US" dirty="0" smtClean="0"/>
          </a:p>
          <a:p>
            <a:r>
              <a:rPr lang="en-US" dirty="0" smtClean="0"/>
              <a:t>Healthcare </a:t>
            </a:r>
            <a:r>
              <a:rPr lang="en-US" dirty="0" smtClean="0"/>
              <a:t>organizations seek accreditation because </a:t>
            </a:r>
            <a:r>
              <a:rPr lang="en-US" dirty="0" smtClean="0"/>
              <a:t>it:</a:t>
            </a:r>
            <a:endParaRPr lang="en-US" dirty="0" smtClean="0"/>
          </a:p>
          <a:p>
            <a:r>
              <a:rPr lang="en-US" dirty="0" smtClean="0"/>
              <a:t>enhances public </a:t>
            </a:r>
            <a:r>
              <a:rPr lang="en-US" dirty="0" smtClean="0"/>
              <a:t>confidence</a:t>
            </a:r>
          </a:p>
          <a:p>
            <a:r>
              <a:rPr lang="en-US" dirty="0" smtClean="0"/>
              <a:t>Is </a:t>
            </a:r>
            <a:r>
              <a:rPr lang="en-US" dirty="0" smtClean="0"/>
              <a:t>an objective evaluation of the organization’s </a:t>
            </a:r>
            <a:r>
              <a:rPr lang="en-US" dirty="0" smtClean="0"/>
              <a:t>performance</a:t>
            </a:r>
            <a:endParaRPr lang="en-US" dirty="0" smtClean="0"/>
          </a:p>
          <a:p>
            <a:r>
              <a:rPr lang="en-US" dirty="0" smtClean="0"/>
              <a:t> </a:t>
            </a:r>
            <a:r>
              <a:rPr lang="en-US" dirty="0" smtClean="0"/>
              <a:t>stimulates the organization’s quality improvement efforts. </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MEASURING PERFORMANCE</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 </a:t>
            </a:r>
            <a:endParaRPr lang="en-US" dirty="0"/>
          </a:p>
        </p:txBody>
      </p:sp>
      <p:sp>
        <p:nvSpPr>
          <p:cNvPr id="3" name="Content Placeholder 2"/>
          <p:cNvSpPr>
            <a:spLocks noGrp="1"/>
          </p:cNvSpPr>
          <p:nvPr>
            <p:ph sz="quarter" idx="1"/>
          </p:nvPr>
        </p:nvSpPr>
        <p:spPr/>
        <p:txBody>
          <a:bodyPr>
            <a:normAutofit fontScale="85000" lnSpcReduction="10000"/>
          </a:bodyPr>
          <a:lstStyle/>
          <a:p>
            <a:r>
              <a:rPr lang="en-US" dirty="0" smtClean="0"/>
              <a:t>apply structural, process, and outcome measures to evaluate </a:t>
            </a:r>
            <a:r>
              <a:rPr lang="en-US" dirty="0" smtClean="0"/>
              <a:t>quality</a:t>
            </a:r>
            <a:endParaRPr lang="en-US" dirty="0" smtClean="0"/>
          </a:p>
          <a:p>
            <a:r>
              <a:rPr lang="en-US" dirty="0" smtClean="0"/>
              <a:t>describe common performance measures of healthcare </a:t>
            </a:r>
            <a:r>
              <a:rPr lang="en-US" dirty="0" smtClean="0"/>
              <a:t>services</a:t>
            </a:r>
            <a:endParaRPr lang="en-US" dirty="0" smtClean="0"/>
          </a:p>
          <a:p>
            <a:r>
              <a:rPr lang="en-US" dirty="0" smtClean="0"/>
              <a:t>demonstrate </a:t>
            </a:r>
            <a:r>
              <a:rPr lang="en-US" dirty="0" smtClean="0"/>
              <a:t>the steps involved in developing performance </a:t>
            </a:r>
            <a:r>
              <a:rPr lang="en-US" dirty="0" smtClean="0"/>
              <a:t>measures</a:t>
            </a:r>
          </a:p>
          <a:p>
            <a:endParaRPr lang="en-US" dirty="0" smtClean="0"/>
          </a:p>
          <a:p>
            <a:r>
              <a:rPr lang="en-US" dirty="0" smtClean="0"/>
              <a:t>identify </a:t>
            </a:r>
            <a:r>
              <a:rPr lang="en-US" dirty="0" smtClean="0"/>
              <a:t>national groups influencing healthcare performance measurement </a:t>
            </a:r>
            <a:r>
              <a:rPr lang="en-US" dirty="0" smtClean="0"/>
              <a:t>priorities</a:t>
            </a:r>
            <a:endParaRPr lang="en-US" dirty="0" smtClean="0"/>
          </a:p>
          <a:p>
            <a:r>
              <a:rPr lang="en-US" dirty="0" smtClean="0"/>
              <a:t>recognize how healthcare organizations select performance </a:t>
            </a:r>
            <a:r>
              <a:rPr lang="en-US" dirty="0" smtClean="0"/>
              <a:t>measures</a:t>
            </a:r>
            <a:endParaRPr lang="en-US" dirty="0" smtClean="0"/>
          </a:p>
          <a:p>
            <a:r>
              <a:rPr lang="en-US" dirty="0" smtClean="0"/>
              <a:t>describe the difference between measures of healthcare services and measures of </a:t>
            </a:r>
            <a:r>
              <a:rPr lang="en-US" dirty="0" smtClean="0"/>
              <a:t> </a:t>
            </a:r>
            <a:r>
              <a:rPr lang="en-US" dirty="0" smtClean="0"/>
              <a:t>clinical decision making; and</a:t>
            </a:r>
          </a:p>
          <a:p>
            <a:r>
              <a:rPr lang="en-US" dirty="0" smtClean="0"/>
              <a:t>identify the role of balanced scorecards in performance measurement</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3.3 </a:t>
            </a:r>
            <a:r>
              <a:rPr lang="en-US" dirty="0" err="1" smtClean="0"/>
              <a:t>MeasureMent</a:t>
            </a:r>
            <a:r>
              <a:rPr lang="en-US" dirty="0" smtClean="0"/>
              <a:t> </a:t>
            </a:r>
            <a:r>
              <a:rPr lang="en-US" dirty="0" err="1" smtClean="0"/>
              <a:t>categOries</a:t>
            </a:r>
            <a:r>
              <a:rPr lang="en-US" dirty="0" smtClean="0"/>
              <a:t> </a:t>
            </a:r>
            <a:endParaRPr lang="en-US" dirty="0" smtClean="0"/>
          </a:p>
          <a:p>
            <a:endParaRPr lang="en-US" dirty="0" smtClean="0"/>
          </a:p>
          <a:p>
            <a:r>
              <a:rPr lang="en-US" dirty="0" smtClean="0"/>
              <a:t>Hundreds </a:t>
            </a:r>
            <a:r>
              <a:rPr lang="en-US" dirty="0" smtClean="0"/>
              <a:t>of measures can be used to evaluate healthcare performance. These measures are grouped into three categories:</a:t>
            </a:r>
          </a:p>
          <a:p>
            <a:r>
              <a:rPr lang="en-US" dirty="0" smtClean="0"/>
              <a:t>Structure measures ◆ Process measures ◆ Outcome measures </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304800" y="1828800"/>
            <a:ext cx="8534400" cy="37338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533400" y="1447800"/>
            <a:ext cx="7133629" cy="4572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Quality</a:t>
            </a:r>
            <a:endParaRPr lang="en-US" dirty="0"/>
          </a:p>
        </p:txBody>
      </p:sp>
      <p:sp>
        <p:nvSpPr>
          <p:cNvPr id="3" name="Content Placeholder 2"/>
          <p:cNvSpPr>
            <a:spLocks noGrp="1"/>
          </p:cNvSpPr>
          <p:nvPr>
            <p:ph sz="quarter" idx="1"/>
          </p:nvPr>
        </p:nvSpPr>
        <p:spPr/>
        <p:txBody>
          <a:bodyPr/>
          <a:lstStyle/>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838200" y="378542"/>
            <a:ext cx="6324600" cy="5355508"/>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lnSpcReduction="20000"/>
          </a:bodyPr>
          <a:lstStyle/>
          <a:p>
            <a:r>
              <a:rPr lang="en-US" dirty="0" smtClean="0"/>
              <a:t> Suppose the radiology manager chooses to answer the question regarding timely reporting of X-ray exam results to patients’ doctors. The department policy states that results are to be telephoned or faxed to patients’ doctors within 48 hours of their exams. To turn the question into a performance measure, the manager decides to use the percentage of results communicated to doctors within 48 hours of completion of an outpatient X-ray exam. </a:t>
            </a:r>
          </a:p>
          <a:p>
            <a:endParaRPr lang="en-US" dirty="0" smtClean="0"/>
          </a:p>
          <a:p>
            <a:r>
              <a:rPr lang="en-US" dirty="0" smtClean="0"/>
              <a:t>To ensure he knows what information this measure will provide, the manager rewrites the measure in terms of the data that will be used to calculate it, as follows: Number of outpatient exam results reported to doctor within 48 hours × 100 Total number of exams performed</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sources </a:t>
            </a:r>
            <a:endParaRPr lang="en-US" dirty="0"/>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609600" y="2057400"/>
            <a:ext cx="6243637" cy="4028499"/>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990600" y="2590800"/>
            <a:ext cx="7752097" cy="23241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plan</a:t>
            </a:r>
            <a:endParaRPr lang="en-US" dirty="0"/>
          </a:p>
        </p:txBody>
      </p:sp>
      <p:sp>
        <p:nvSpPr>
          <p:cNvPr id="3" name="Content Placeholder 2"/>
          <p:cNvSpPr>
            <a:spLocks noGrp="1"/>
          </p:cNvSpPr>
          <p:nvPr>
            <p:ph sz="quarter" idx="1"/>
          </p:nvPr>
        </p:nvSpPr>
        <p:spPr/>
        <p:txBody>
          <a:bodyPr/>
          <a:lstStyle/>
          <a:p>
            <a:r>
              <a:rPr lang="en-US" dirty="0" smtClean="0"/>
              <a:t>Who</a:t>
            </a:r>
          </a:p>
          <a:p>
            <a:r>
              <a:rPr lang="en-US" dirty="0" smtClean="0"/>
              <a:t>When</a:t>
            </a:r>
          </a:p>
          <a:p>
            <a:r>
              <a:rPr lang="en-US" dirty="0" smtClean="0"/>
              <a:t>How</a:t>
            </a:r>
          </a:p>
          <a:p>
            <a:r>
              <a:rPr lang="en-US" dirty="0" smtClean="0"/>
              <a:t>What</a:t>
            </a:r>
          </a:p>
          <a:p>
            <a:r>
              <a:rPr lang="en-US" dirty="0" smtClean="0"/>
              <a:t>Where</a:t>
            </a: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Time taken for a radiology clerk to find film in the first quarter </a:t>
            </a:r>
            <a:endParaRPr lang="en-US" dirty="0"/>
          </a:p>
        </p:txBody>
      </p:sp>
      <p:pic>
        <p:nvPicPr>
          <p:cNvPr id="9218" name="Picture 2"/>
          <p:cNvPicPr>
            <a:picLocks noGrp="1" noChangeAspect="1" noChangeArrowheads="1"/>
          </p:cNvPicPr>
          <p:nvPr>
            <p:ph sz="quarter" idx="1"/>
          </p:nvPr>
        </p:nvPicPr>
        <p:blipFill>
          <a:blip r:embed="rId2" cstate="print"/>
          <a:srcRect/>
          <a:stretch>
            <a:fillRect/>
          </a:stretch>
        </p:blipFill>
        <p:spPr bwMode="auto">
          <a:xfrm>
            <a:off x="644619" y="1981200"/>
            <a:ext cx="7227794" cy="30480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sz="quarter" idx="1"/>
          </p:nvPr>
        </p:nvPicPr>
        <p:blipFill>
          <a:blip r:embed="rId2" cstate="print"/>
          <a:srcRect/>
          <a:stretch>
            <a:fillRect/>
          </a:stretch>
        </p:blipFill>
        <p:spPr bwMode="auto">
          <a:xfrm>
            <a:off x="981495" y="1752600"/>
            <a:ext cx="6738518" cy="3495675"/>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EVALUATING PERFORMANCE</a:t>
            </a: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 </a:t>
            </a:r>
            <a:endParaRPr lang="en-US" dirty="0"/>
          </a:p>
        </p:txBody>
      </p:sp>
      <p:sp>
        <p:nvSpPr>
          <p:cNvPr id="3" name="Content Placeholder 2"/>
          <p:cNvSpPr>
            <a:spLocks noGrp="1"/>
          </p:cNvSpPr>
          <p:nvPr>
            <p:ph sz="quarter" idx="1"/>
          </p:nvPr>
        </p:nvSpPr>
        <p:spPr/>
        <p:txBody>
          <a:bodyPr/>
          <a:lstStyle/>
          <a:p>
            <a:r>
              <a:rPr lang="en-US" dirty="0" smtClean="0"/>
              <a:t>identify common ways of reporting measurement data to facilitate performance  ➤ assessment,</a:t>
            </a:r>
          </a:p>
          <a:p>
            <a:r>
              <a:rPr lang="en-US" dirty="0" smtClean="0"/>
              <a:t>apply methods of interpreting healthcare performance measurement data, ➤</a:t>
            </a:r>
          </a:p>
          <a:p>
            <a:r>
              <a:rPr lang="en-US" dirty="0" smtClean="0"/>
              <a:t>describe the role of performance targets in evaluating performance, ➤</a:t>
            </a:r>
          </a:p>
          <a:p>
            <a:r>
              <a:rPr lang="en-US" dirty="0" smtClean="0"/>
              <a:t>identify common techniques for establishing performance expectations, and ➤</a:t>
            </a:r>
          </a:p>
          <a:p>
            <a:r>
              <a:rPr lang="en-US" dirty="0" smtClean="0"/>
              <a:t>explain how comparative performance data are used for assessment purposes</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Graphing data </a:t>
            </a:r>
            <a:endParaRPr lang="en-US" dirty="0"/>
          </a:p>
        </p:txBody>
      </p:sp>
      <p:pic>
        <p:nvPicPr>
          <p:cNvPr id="11266" name="Picture 2"/>
          <p:cNvPicPr>
            <a:picLocks noGrp="1" noChangeAspect="1" noChangeArrowheads="1"/>
          </p:cNvPicPr>
          <p:nvPr>
            <p:ph sz="quarter" idx="1"/>
          </p:nvPr>
        </p:nvPicPr>
        <p:blipFill>
          <a:blip r:embed="rId2" cstate="print"/>
          <a:srcRect/>
          <a:stretch>
            <a:fillRect/>
          </a:stretch>
        </p:blipFill>
        <p:spPr bwMode="auto">
          <a:xfrm>
            <a:off x="1957470" y="1447800"/>
            <a:ext cx="5686259" cy="4572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learning outcomes </a:t>
            </a:r>
            <a:endParaRPr lang="en-US" dirty="0"/>
          </a:p>
        </p:txBody>
      </p:sp>
      <p:sp>
        <p:nvSpPr>
          <p:cNvPr id="3" name="Content Placeholder 2"/>
          <p:cNvSpPr>
            <a:spLocks noGrp="1"/>
          </p:cNvSpPr>
          <p:nvPr>
            <p:ph sz="quarter" idx="1"/>
          </p:nvPr>
        </p:nvSpPr>
        <p:spPr/>
        <p:txBody>
          <a:bodyPr>
            <a:normAutofit/>
          </a:bodyPr>
          <a:lstStyle/>
          <a:p>
            <a:r>
              <a:rPr lang="en-US" sz="3200" dirty="0" smtClean="0">
                <a:solidFill>
                  <a:srgbClr val="002060"/>
                </a:solidFill>
              </a:rPr>
              <a:t>recognize factors that influence consumers’ perception of quality products and   services</a:t>
            </a:r>
          </a:p>
          <a:p>
            <a:r>
              <a:rPr lang="en-US" sz="3200" dirty="0" smtClean="0">
                <a:solidFill>
                  <a:srgbClr val="002060"/>
                </a:solidFill>
              </a:rPr>
              <a:t>explain the relationship between cost and quality</a:t>
            </a:r>
          </a:p>
          <a:p>
            <a:r>
              <a:rPr lang="en-US" sz="3200" dirty="0" smtClean="0">
                <a:solidFill>
                  <a:srgbClr val="002060"/>
                </a:solidFill>
              </a:rPr>
              <a:t>recognize the quality characteristics important to healthcare consumers, purchasers and providers</a:t>
            </a:r>
          </a:p>
          <a:p>
            <a:r>
              <a:rPr lang="en-US" sz="3200" dirty="0" smtClean="0">
                <a:solidFill>
                  <a:srgbClr val="002060"/>
                </a:solidFill>
              </a:rPr>
              <a:t>demonstrate an understanding of the varied dimensions of healthcare quality</a:t>
            </a:r>
            <a:endParaRPr lang="en-US" sz="3200" dirty="0">
              <a:solidFill>
                <a:srgbClr val="00206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sz="quarter" idx="1"/>
          </p:nvPr>
        </p:nvPicPr>
        <p:blipFill>
          <a:blip r:embed="rId2" cstate="print"/>
          <a:srcRect/>
          <a:stretch>
            <a:fillRect/>
          </a:stretch>
        </p:blipFill>
        <p:spPr bwMode="auto">
          <a:xfrm>
            <a:off x="1643062" y="2457450"/>
            <a:ext cx="6315075" cy="25527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Assessment involves judging or evaluating measurement data for the purpose of reaching a conclusion. </a:t>
            </a:r>
          </a:p>
          <a:p>
            <a:r>
              <a:rPr lang="en-US" dirty="0" smtClean="0"/>
              <a:t>The presentation of the measurement data influences its interpretation for performance assessment purposes. </a:t>
            </a:r>
          </a:p>
          <a:p>
            <a:endParaRPr lang="en-US" dirty="0" smtClean="0"/>
          </a:p>
          <a:p>
            <a:r>
              <a:rPr lang="en-US" dirty="0" smtClean="0"/>
              <a:t>To display data in an understandable form, three factors must be considered: the type of data to be reported, the audience, and the information’s intended use.</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Tabular reports </a:t>
            </a:r>
            <a:endParaRPr lang="en-US" dirty="0"/>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1709737" y="1995487"/>
            <a:ext cx="6181725" cy="347662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sz="quarter" idx="1"/>
          </p:nvPr>
        </p:nvPicPr>
        <p:blipFill>
          <a:blip r:embed="rId2" cstate="print"/>
          <a:srcRect/>
          <a:stretch>
            <a:fillRect/>
          </a:stretch>
        </p:blipFill>
        <p:spPr bwMode="auto">
          <a:xfrm>
            <a:off x="762000" y="2286000"/>
            <a:ext cx="7075297" cy="2633662"/>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Data visualization </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 chart </a:t>
            </a:r>
            <a:endParaRPr lang="en-US" dirty="0"/>
          </a:p>
        </p:txBody>
      </p:sp>
      <p:sp>
        <p:nvSpPr>
          <p:cNvPr id="3" name="Content Placeholder 2"/>
          <p:cNvSpPr>
            <a:spLocks noGrp="1"/>
          </p:cNvSpPr>
          <p:nvPr>
            <p:ph sz="quarter" idx="1"/>
          </p:nvPr>
        </p:nvSpPr>
        <p:spPr/>
        <p:txBody>
          <a:bodyPr/>
          <a:lstStyle/>
          <a:p>
            <a:r>
              <a:rPr lang="en-US" dirty="0" smtClean="0"/>
              <a:t>Use pie charts to illustrate distribution or composition of a single variable.  ◆ The single variable in Figure 4.5 is patient complaints. Use pie charts only for variables with mutually exclusive values (i.e., no cases  ◆ are included in more than one category). In the mental health clinic telephone survey, patients could pick only one complaint, which made the categories in Figure 4.5 mutually exclusive. Avoid using pie charts for variables that have more than five categories</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sz="quarter" idx="1"/>
          </p:nvPr>
        </p:nvPicPr>
        <p:blipFill>
          <a:blip r:embed="rId2" cstate="print"/>
          <a:srcRect/>
          <a:stretch>
            <a:fillRect/>
          </a:stretch>
        </p:blipFill>
        <p:spPr bwMode="auto">
          <a:xfrm>
            <a:off x="1724025" y="1681162"/>
            <a:ext cx="6153150" cy="4105275"/>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 diagram </a:t>
            </a:r>
            <a:endParaRPr lang="en-US" dirty="0"/>
          </a:p>
        </p:txBody>
      </p:sp>
      <p:pic>
        <p:nvPicPr>
          <p:cNvPr id="16386" name="Picture 2"/>
          <p:cNvPicPr>
            <a:picLocks noGrp="1" noChangeAspect="1" noChangeArrowheads="1"/>
          </p:cNvPicPr>
          <p:nvPr>
            <p:ph sz="quarter" idx="1"/>
          </p:nvPr>
        </p:nvPicPr>
        <p:blipFill>
          <a:blip r:embed="rId2" cstate="print"/>
          <a:srcRect/>
          <a:stretch>
            <a:fillRect/>
          </a:stretch>
        </p:blipFill>
        <p:spPr bwMode="auto">
          <a:xfrm>
            <a:off x="1824037" y="1814512"/>
            <a:ext cx="5953125" cy="3838575"/>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Scatter diagrams are tools for analyzing relationships between two variables. One variable is plotted on the horizontal axis (x-axis), and the other is plotted on the vertical axis (y-axis). The distribution of their intersecting points reveals relationship patterns, as illustrated in Figure 4.6. If one variable increases when the other increases, they are positively correlated. If one variable decreases when the other increases, they are negatively correlated</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sz="quarter" idx="1"/>
          </p:nvPr>
        </p:nvPicPr>
        <p:blipFill>
          <a:blip r:embed="rId2" cstate="print"/>
          <a:srcRect/>
          <a:stretch>
            <a:fillRect/>
          </a:stretch>
        </p:blipFill>
        <p:spPr bwMode="auto">
          <a:xfrm>
            <a:off x="1833562" y="1971675"/>
            <a:ext cx="5934075" cy="35242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Quality Perceived	degree	of	excellence</a:t>
            </a:r>
          </a:p>
          <a:p>
            <a:endParaRPr lang="en-US" dirty="0" smtClean="0"/>
          </a:p>
          <a:p>
            <a:r>
              <a:rPr lang="en-US" dirty="0" smtClean="0"/>
              <a:t>Like beauty, quality exists in the eye of the beholder</a:t>
            </a:r>
          </a:p>
          <a:p>
            <a:endParaRPr lang="en-US" dirty="0" smtClean="0"/>
          </a:p>
          <a:p>
            <a:endParaRPr lang="en-US" dirty="0" smtClean="0"/>
          </a:p>
          <a:p>
            <a:r>
              <a:rPr lang="en-US" dirty="0" smtClean="0"/>
              <a:t>In its broadest sense, quality is an attribute of a product or service.</a:t>
            </a: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normAutofit lnSpcReduction="10000"/>
          </a:bodyPr>
          <a:lstStyle/>
          <a:p>
            <a:r>
              <a:rPr lang="en-US" dirty="0" smtClean="0"/>
              <a:t>When considering scatter diagrams, keep the following in mind:</a:t>
            </a:r>
          </a:p>
          <a:p>
            <a:r>
              <a:rPr lang="en-US" dirty="0" smtClean="0"/>
              <a:t>Use scatter diagrams to examine theories about cause-and-effect relationships.  ◆ The scatter diagram in Figure 4.7 helped the IT department manager identify the causes of a performance problem. Scatter diagrams usually show one of five possible correlations between the  ◆ two variables:</a:t>
            </a:r>
          </a:p>
          <a:p>
            <a:r>
              <a:rPr lang="en-US" dirty="0" smtClean="0"/>
              <a:t> Strong positive correlation•	: The value on the y-axis increases as the value on the x-axis increases.</a:t>
            </a:r>
          </a:p>
          <a:p>
            <a:r>
              <a:rPr lang="en-US" dirty="0" smtClean="0"/>
              <a:t> Strong negative correlation•	: The value on the y-axis decreases as the value on the x-axis increases.</a:t>
            </a:r>
          </a:p>
          <a:p>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 Possible positive correlation•	: The value on the y-axis increases slightly as the value on the x-axis increases.</a:t>
            </a:r>
          </a:p>
          <a:p>
            <a:r>
              <a:rPr lang="en-US" dirty="0" smtClean="0"/>
              <a:t> Possible negative correlation•	: The value on the y-axis decreases slightly as the value on the x-axis increases. No correlation•	: No connection is evident between the two variables.</a:t>
            </a:r>
          </a:p>
          <a:p>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Bar graphs, sometimes called bar charts, also can be used to display measurement data from a snapshot of time. Audiences can easily compare groups of data included in the chart and quickly assess their implications on performance. One axis of the chart shows the quality attribute being measured, and the other axis represents actual performance results.</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1847850" y="2347912"/>
            <a:ext cx="5905500" cy="2771775"/>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Histograms, sometimes referred to as frequency distributions, are another type of graph used to show snapshots of performance. Histograms are bar charts that show a distribution of values in ranks along the x-axis. Figure 4.10 is a histogram illustrating the distribution of patient wait times in a clinic. Wait time data were gathered for one week, and the data were grouped into three wait time categories. The number of patients in each category is also shown.</a:t>
            </a:r>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9458" name="Picture 2"/>
          <p:cNvPicPr>
            <a:picLocks noGrp="1" noChangeAspect="1" noChangeArrowheads="1"/>
          </p:cNvPicPr>
          <p:nvPr>
            <p:ph sz="quarter" idx="1"/>
          </p:nvPr>
        </p:nvPicPr>
        <p:blipFill>
          <a:blip r:embed="rId2" cstate="print"/>
          <a:srcRect/>
          <a:stretch>
            <a:fillRect/>
          </a:stretch>
        </p:blipFill>
        <p:spPr bwMode="auto">
          <a:xfrm>
            <a:off x="1833562" y="1757362"/>
            <a:ext cx="5934075" cy="395287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When considering histograms, keep the following in mind:</a:t>
            </a:r>
          </a:p>
          <a:p>
            <a:r>
              <a:rPr lang="en-US" dirty="0" smtClean="0"/>
              <a:t>Use a histogram to display distributions of a variable that can be separated  ◆ into ranks, such as three-month segments of a year or age ranges. As shown in Figure 4.10, bars in a histogram should touch one another ex- ◆ </a:t>
            </a:r>
            <a:r>
              <a:rPr lang="en-US" dirty="0" err="1" smtClean="0"/>
              <a:t>cept</a:t>
            </a:r>
            <a:r>
              <a:rPr lang="en-US" dirty="0" smtClean="0"/>
              <a:t> when there are intervals along the x-axis indicating no cases in a category. A histogram is a bar graph that shows the  ◆ central tendency and variability of a data set. It can be used to quickly and easily illustrate the distribution of performance data</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Pareto charts are similar to histograms, except they sort performance data in order of decreasing frequency and include other annotations (such as a cumulative percentage line) to highlight the Pareto principle</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states that for many events, 80 percent of the effects come from 20 percent of the causes (Juran 1974). Joseph Juran, one of the originators of the science of quality, applied the Pareto principle to quality management. Juran advised management to concentrate improvement efforts on the “vital few” sources of problems and not be distracted by those of lesser importance (</a:t>
            </a:r>
            <a:r>
              <a:rPr lang="en-US" dirty="0" err="1" smtClean="0"/>
              <a:t>Scholtes</a:t>
            </a:r>
            <a:r>
              <a:rPr lang="en-US" dirty="0" smtClean="0"/>
              <a:t> 1992, 2–9)</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 Pareto charts are used to identify the 20 percent of the problems (the “vital few”) affecting 80 percent of performance. Resolving these problems should have the greatest impact on performance improvement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sz="3600" dirty="0" smtClean="0"/>
              <a:t>A quality product or service is one that meets or exceeds expectations. Expectations can change, so quality must be continuously improved.</a:t>
            </a:r>
          </a:p>
          <a:p>
            <a:endParaRPr lang="en-US" sz="36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normAutofit lnSpcReduction="10000"/>
          </a:bodyPr>
          <a:lstStyle/>
          <a:p>
            <a:r>
              <a:rPr lang="en-US" dirty="0" smtClean="0"/>
              <a:t>When considering Pareto charts, keep the following in mind:</a:t>
            </a:r>
          </a:p>
          <a:p>
            <a:r>
              <a:rPr lang="en-US" dirty="0" smtClean="0"/>
              <a:t>Use Pareto charts to separate the few major ◆ problems (the vital few) from the many possible problems (the trivial many). Pareto charts encourage use of data, not perception, to determine which problems are most important. Arrange performance categories or problems according to their frequency  ◆ (how many), not their classification (what kind). The order should descend from left to right. The right vertical axis can be used to measure the percentage of total occur- ◆ </a:t>
            </a:r>
            <a:r>
              <a:rPr lang="en-US" dirty="0" err="1" smtClean="0"/>
              <a:t>rences</a:t>
            </a:r>
            <a:r>
              <a:rPr lang="en-US" dirty="0" smtClean="0"/>
              <a:t> in each category, but in some situations, the main problems may be apparent without adding a cumulative percentage trend line.</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482" name="Picture 2"/>
          <p:cNvPicPr>
            <a:picLocks noGrp="1" noChangeAspect="1" noChangeArrowheads="1"/>
          </p:cNvPicPr>
          <p:nvPr>
            <p:ph sz="quarter" idx="1"/>
          </p:nvPr>
        </p:nvPicPr>
        <p:blipFill>
          <a:blip r:embed="rId2" cstate="print"/>
          <a:srcRect/>
          <a:stretch>
            <a:fillRect/>
          </a:stretch>
        </p:blipFill>
        <p:spPr bwMode="auto">
          <a:xfrm>
            <a:off x="798550" y="1524000"/>
            <a:ext cx="6969088" cy="384810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The manager concludes from the data in Figure 4.11 that there are three main problems. </a:t>
            </a:r>
            <a:endParaRPr lang="en-US" dirty="0" smtClean="0"/>
          </a:p>
          <a:p>
            <a:r>
              <a:rPr lang="en-US" dirty="0" smtClean="0"/>
              <a:t>A </a:t>
            </a:r>
            <a:r>
              <a:rPr lang="en-US" dirty="0" smtClean="0"/>
              <a:t>different brand of wristband would solve two of the problems. </a:t>
            </a:r>
            <a:endParaRPr lang="en-US" dirty="0" smtClean="0"/>
          </a:p>
          <a:p>
            <a:r>
              <a:rPr lang="en-US" dirty="0" smtClean="0"/>
              <a:t>The </a:t>
            </a:r>
            <a:r>
              <a:rPr lang="en-US" dirty="0" smtClean="0"/>
              <a:t>department needs one that fastens better and has more space for the patient’s identifying information. </a:t>
            </a:r>
            <a:endParaRPr lang="en-US" dirty="0" smtClean="0"/>
          </a:p>
          <a:p>
            <a:endParaRPr lang="en-US" dirty="0" smtClean="0"/>
          </a:p>
          <a:p>
            <a:r>
              <a:rPr lang="en-US" dirty="0" smtClean="0"/>
              <a:t>The </a:t>
            </a:r>
            <a:r>
              <a:rPr lang="en-US" dirty="0" smtClean="0"/>
              <a:t>third problem—insufficient inventory of large bands—would be solved by keeping more large bands in stock to accommodate larger patients. </a:t>
            </a:r>
            <a:endParaRPr lang="en-US" dirty="0" smtClean="0"/>
          </a:p>
          <a:p>
            <a:endParaRPr lang="en-US" dirty="0" smtClean="0"/>
          </a:p>
          <a:p>
            <a:r>
              <a:rPr lang="en-US" dirty="0" smtClean="0"/>
              <a:t>If </a:t>
            </a:r>
            <a:r>
              <a:rPr lang="en-US" dirty="0" smtClean="0"/>
              <a:t>these problems are resolved, complaints about ID bands should decrease by more than 80 percent. </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Radar charts are used to plot five to ten performance measures for an interval of time, along with performance expectations. </a:t>
            </a:r>
            <a:endParaRPr lang="en-US" dirty="0" smtClean="0"/>
          </a:p>
          <a:p>
            <a:endParaRPr lang="en-US" dirty="0" smtClean="0"/>
          </a:p>
          <a:p>
            <a:r>
              <a:rPr lang="en-US" dirty="0" smtClean="0"/>
              <a:t>Radar </a:t>
            </a:r>
            <a:r>
              <a:rPr lang="en-US" dirty="0" smtClean="0"/>
              <a:t>charts are sometimes called spider charts because of their shape. Figure 4.12 is a radar chart showing patient satisfaction survey results from a healthcare system. </a:t>
            </a:r>
            <a:endParaRPr lang="en-US" dirty="0" smtClean="0"/>
          </a:p>
          <a:p>
            <a:endParaRPr lang="en-US" dirty="0" smtClean="0"/>
          </a:p>
          <a:p>
            <a:r>
              <a:rPr lang="en-US" dirty="0" smtClean="0"/>
              <a:t>The </a:t>
            </a:r>
            <a:r>
              <a:rPr lang="en-US" dirty="0" smtClean="0"/>
              <a:t>solid line represents the actual results, and the dotted line represents the expected performance or target rates</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1506" name="Picture 2"/>
          <p:cNvPicPr>
            <a:picLocks noGrp="1" noChangeAspect="1" noChangeArrowheads="1"/>
          </p:cNvPicPr>
          <p:nvPr>
            <p:ph sz="quarter" idx="1"/>
          </p:nvPr>
        </p:nvPicPr>
        <p:blipFill>
          <a:blip r:embed="rId2" cstate="print"/>
          <a:srcRect/>
          <a:stretch>
            <a:fillRect/>
          </a:stretch>
        </p:blipFill>
        <p:spPr bwMode="auto">
          <a:xfrm>
            <a:off x="1066800" y="1644922"/>
            <a:ext cx="6858000" cy="3836716"/>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Benchmarking Learning	about	the	practices	in	other	companies	for	the	purpose	of	using	them	in	your	own	organization</a:t>
            </a:r>
          </a:p>
          <a:p>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In addition to comparing performance to predefined goals, healthcare organizations are increasingly using statistical process control (SPC) to assess performance.</a:t>
            </a:r>
          </a:p>
          <a:p>
            <a:endParaRPr lang="en-US" dirty="0" smtClean="0"/>
          </a:p>
          <a:p>
            <a:r>
              <a:rPr lang="en-US" dirty="0" smtClean="0"/>
              <a:t> This technique is used to highlight variations in performance that should be investigated. </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normAutofit/>
          </a:bodyPr>
          <a:lstStyle/>
          <a:p>
            <a:r>
              <a:rPr lang="en-US" sz="3200" dirty="0" smtClean="0"/>
              <a:t>For instance, suppose that every day you plot on a line graph the number of minutes you take to run three miles. After a 30-day period, your daily run times would vary somewhat but would likely remain in a predictable range (some variation is expected in any process). </a:t>
            </a:r>
            <a:endParaRPr lang="en-US" sz="32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normAutofit/>
          </a:bodyPr>
          <a:lstStyle/>
          <a:p>
            <a:r>
              <a:rPr lang="en-US" dirty="0" smtClean="0"/>
              <a:t>At what point is your run time significantly different from the norm? To answer this question, you use data from the past 30 days to calculate the upper and lower limits of your run time norm. When you plot the current day’s time on the graph, you can see whether the time lies in the normal range. </a:t>
            </a:r>
          </a:p>
          <a:p>
            <a:endParaRPr lang="en-US" dirty="0" smtClean="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lnSpcReduction="10000"/>
          </a:bodyPr>
          <a:lstStyle/>
          <a:p>
            <a:r>
              <a:rPr lang="en-US" dirty="0" smtClean="0"/>
              <a:t>The upper and lower limits of your run time norm are based on the statistical theory of a normal distribution. About 68 percent of values drawn from a normal distribution are within one standard deviation of the mean, about 95 percent of the values are within two standard deviations, and about 99 percent lie within three standard deviations (Research Methods Knowledge Base 2006). </a:t>
            </a:r>
          </a:p>
          <a:p>
            <a:endParaRPr lang="en-US" dirty="0" smtClean="0"/>
          </a:p>
          <a:p>
            <a:r>
              <a:rPr lang="en-US" dirty="0" smtClean="0"/>
              <a:t>If the upper and lower limits of your normal run time are set at three standard deviations from the mean, you have little chance of registering a run time outside of these parameters.</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features  to define  quality</a:t>
            </a:r>
            <a:endParaRPr lang="en-US" dirty="0"/>
          </a:p>
        </p:txBody>
      </p:sp>
      <p:sp>
        <p:nvSpPr>
          <p:cNvPr id="3" name="Content Placeholder 2"/>
          <p:cNvSpPr>
            <a:spLocks noGrp="1"/>
          </p:cNvSpPr>
          <p:nvPr>
            <p:ph sz="quarter" idx="1"/>
          </p:nvPr>
        </p:nvSpPr>
        <p:spPr/>
        <p:txBody>
          <a:bodyPr/>
          <a:lstStyle/>
          <a:p>
            <a:r>
              <a:rPr lang="en-US" sz="3200" dirty="0" smtClean="0"/>
              <a:t>Quality involves meeting or exceeding customer expectations.</a:t>
            </a:r>
          </a:p>
          <a:p>
            <a:endParaRPr lang="en-US" sz="3200" dirty="0" smtClean="0"/>
          </a:p>
          <a:p>
            <a:r>
              <a:rPr lang="en-US" sz="3200" dirty="0" smtClean="0"/>
              <a:t> Quality is dynamic (i.e., what is considered quality today may not be good enough to be considered quality tomorrow). </a:t>
            </a:r>
          </a:p>
          <a:p>
            <a:endParaRPr lang="en-US" sz="3200" dirty="0" smtClean="0"/>
          </a:p>
          <a:p>
            <a:r>
              <a:rPr lang="en-US" sz="3200" dirty="0" smtClean="0"/>
              <a:t>Quality can be improved</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sz="quarter" idx="1"/>
          </p:nvPr>
        </p:nvPicPr>
        <p:blipFill>
          <a:blip r:embed="rId2" cstate="print"/>
          <a:srcRect/>
          <a:stretch>
            <a:fillRect/>
          </a:stretch>
        </p:blipFill>
        <p:spPr bwMode="auto">
          <a:xfrm>
            <a:off x="1143000" y="1809358"/>
            <a:ext cx="6662737" cy="3505592"/>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Bell’s curve </a:t>
            </a:r>
            <a:endParaRPr lang="en-US" dirty="0"/>
          </a:p>
        </p:txBody>
      </p:sp>
      <p:pic>
        <p:nvPicPr>
          <p:cNvPr id="4" name="Content Placeholder 3" descr="bell.jpg"/>
          <p:cNvPicPr>
            <a:picLocks noGrp="1" noChangeAspect="1"/>
          </p:cNvPicPr>
          <p:nvPr>
            <p:ph sz="quarter" idx="1"/>
          </p:nvPr>
        </p:nvPicPr>
        <p:blipFill>
          <a:blip r:embed="rId2" cstate="print"/>
          <a:stretch>
            <a:fillRect/>
          </a:stretch>
        </p:blipFill>
        <p:spPr>
          <a:xfrm>
            <a:off x="952115" y="1447800"/>
            <a:ext cx="7696970" cy="4572000"/>
          </a:xfr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dcat-control-chart.gif"/>
          <p:cNvPicPr>
            <a:picLocks noGrp="1" noChangeAspect="1"/>
          </p:cNvPicPr>
          <p:nvPr>
            <p:ph sz="quarter" idx="1"/>
          </p:nvPr>
        </p:nvPicPr>
        <p:blipFill>
          <a:blip r:embed="rId2" cstate="print"/>
          <a:stretch>
            <a:fillRect/>
          </a:stretch>
        </p:blipFill>
        <p:spPr>
          <a:xfrm>
            <a:off x="1600200" y="1985433"/>
            <a:ext cx="5257800" cy="2872317"/>
          </a:xfr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dirty="0" smtClean="0"/>
              <a:t>Line graph SPC techniques can be applied to data displayed in a line graph without calculating upper and lower limits of the normal range. Only the average or mean of the data is calculated and displayed as a center line on the graph. Ideally, the line graph should have a minimum of 15 data points; some statisticians suggest a minimum of 20 data points (Woodall 2000). </a:t>
            </a:r>
          </a:p>
          <a:p>
            <a:r>
              <a:rPr lang="en-US" dirty="0" smtClean="0"/>
              <a:t>Performance results plotted on the graph are compared to the center line to locate significant performance shifts or trends. A shift or trend represents potentially unstable performance that needs to be investigated. </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85000" lnSpcReduction="10000"/>
          </a:bodyPr>
          <a:lstStyle/>
          <a:p>
            <a:r>
              <a:rPr lang="en-US" dirty="0" smtClean="0"/>
              <a:t>A significant shift in performance is evident when one of the following situations occurs:</a:t>
            </a:r>
          </a:p>
          <a:p>
            <a:r>
              <a:rPr lang="en-US" dirty="0" smtClean="0"/>
              <a:t>Seven consecutive data points appear above or below the center line on a line  ◆ graph with less than 20 data points (ignore data points that fall on the center line). Eight consecutive data points appear above or below the center line on a line  ◆ graph with 20 or more data points (ignore data points that fall on the center line).</a:t>
            </a:r>
          </a:p>
          <a:p>
            <a:r>
              <a:rPr lang="en-US" dirty="0" smtClean="0"/>
              <a:t>A significant performance trend is evident when one of the following situations occurs:</a:t>
            </a:r>
          </a:p>
          <a:p>
            <a:r>
              <a:rPr lang="en-US" dirty="0" smtClean="0"/>
              <a:t>Seven consecutive data points move steadily upward or downward on a line  ◆ graph with less than 20 data points (points may fall on or cross the center line). Eight consecutive data points move steadily upward or downward on a line  ◆ graph with 20 or more data points (points may fall on or cross the center line).</a:t>
            </a:r>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1619250" y="1828800"/>
            <a:ext cx="6362700" cy="3810000"/>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dirty="0" smtClean="0"/>
              <a:t>The line graph of clinic wait time data shown in Figure 4.18 illustrates how this SPC technique is applied during performance assessment. Starting at week 10, the wait time slightly increases. By week 16, the wait time has increased seven consecutive times— a signal that the upward trend is likely to continue. Like unusual shifts in performance, trends should be investigated.</a:t>
            </a:r>
          </a:p>
          <a:p>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r>
              <a:rPr lang="en-US" b="1" dirty="0" smtClean="0"/>
              <a:t>Identifying Variation</a:t>
            </a:r>
          </a:p>
          <a:p>
            <a:r>
              <a:rPr lang="en-US" dirty="0" smtClean="0"/>
              <a:t>When a process is stable and in control, it displays common cause variation, variation that is inherent to the process. A process is in control when based on past experience it can be predicted how the process will vary (within limits) in the future. If the process is unstable, the process displays special cause variation, non-random variation from external factors.</a:t>
            </a:r>
          </a:p>
          <a:p>
            <a:r>
              <a:rPr lang="en-US" dirty="0" smtClean="0"/>
              <a:t>Control charts are simple, robust tools for understanding process variability.</a:t>
            </a:r>
          </a:p>
          <a:p>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r>
              <a:rPr lang="en-US" sz="4000"/>
              <a:t>Sources of Variation in Production and Service Processes</a:t>
            </a:r>
          </a:p>
        </p:txBody>
      </p:sp>
      <p:sp>
        <p:nvSpPr>
          <p:cNvPr id="12291" name="Rectangle 3"/>
          <p:cNvSpPr>
            <a:spLocks noGrp="1" noChangeArrowheads="1"/>
          </p:cNvSpPr>
          <p:nvPr>
            <p:ph type="body" idx="1"/>
          </p:nvPr>
        </p:nvSpPr>
        <p:spPr/>
        <p:txBody>
          <a:bodyPr/>
          <a:lstStyle/>
          <a:p>
            <a:pPr>
              <a:lnSpc>
                <a:spcPct val="110000"/>
              </a:lnSpc>
            </a:pPr>
            <a:r>
              <a:rPr lang="en-US" sz="2400" b="1" u="sng">
                <a:solidFill>
                  <a:schemeClr val="folHlink"/>
                </a:solidFill>
              </a:rPr>
              <a:t>Common causes</a:t>
            </a:r>
            <a:r>
              <a:rPr lang="en-US" sz="2400" b="1">
                <a:solidFill>
                  <a:schemeClr val="folHlink"/>
                </a:solidFill>
              </a:rPr>
              <a:t> of variation</a:t>
            </a:r>
          </a:p>
          <a:p>
            <a:pPr lvl="1">
              <a:lnSpc>
                <a:spcPct val="110000"/>
              </a:lnSpc>
            </a:pPr>
            <a:r>
              <a:rPr lang="en-US" sz="2000"/>
              <a:t>Random causes that we cannot identify</a:t>
            </a:r>
          </a:p>
          <a:p>
            <a:pPr lvl="1">
              <a:lnSpc>
                <a:spcPct val="110000"/>
              </a:lnSpc>
            </a:pPr>
            <a:r>
              <a:rPr lang="en-US" sz="2000"/>
              <a:t>Unavoidable</a:t>
            </a:r>
          </a:p>
          <a:p>
            <a:pPr lvl="1">
              <a:lnSpc>
                <a:spcPct val="110000"/>
              </a:lnSpc>
            </a:pPr>
            <a:r>
              <a:rPr lang="en-US" sz="2000"/>
              <a:t>Cause slight differences in process variables like diameter, weight, service time, temperature, etc.</a:t>
            </a:r>
          </a:p>
          <a:p>
            <a:pPr>
              <a:lnSpc>
                <a:spcPct val="110000"/>
              </a:lnSpc>
            </a:pPr>
            <a:r>
              <a:rPr lang="en-US" sz="2400" b="1" u="sng">
                <a:solidFill>
                  <a:schemeClr val="folHlink"/>
                </a:solidFill>
              </a:rPr>
              <a:t>Assignable causes</a:t>
            </a:r>
            <a:r>
              <a:rPr lang="en-US" sz="2400" b="1">
                <a:solidFill>
                  <a:schemeClr val="folHlink"/>
                </a:solidFill>
              </a:rPr>
              <a:t> of variation</a:t>
            </a:r>
          </a:p>
          <a:p>
            <a:pPr lvl="1">
              <a:lnSpc>
                <a:spcPct val="110000"/>
              </a:lnSpc>
            </a:pPr>
            <a:r>
              <a:rPr lang="en-US" sz="2000"/>
              <a:t>Causes can be identified and eliminated</a:t>
            </a:r>
          </a:p>
          <a:p>
            <a:pPr lvl="1">
              <a:lnSpc>
                <a:spcPct val="110000"/>
              </a:lnSpc>
            </a:pPr>
            <a:r>
              <a:rPr lang="en-US" sz="2000"/>
              <a:t>Typical causes are poor employee training, worn tool, machine needing repair, etc.</a:t>
            </a:r>
          </a:p>
          <a:p>
            <a:pPr>
              <a:lnSpc>
                <a:spcPct val="90000"/>
              </a:lnSpc>
            </a:pPr>
            <a:endParaRPr 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500"/>
                                        <p:tgtEl>
                                          <p:spTgt spid="122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291">
                                            <p:txEl>
                                              <p:pRg st="1" end="1"/>
                                            </p:txEl>
                                          </p:spTgt>
                                        </p:tgtEl>
                                        <p:attrNameLst>
                                          <p:attrName>style.visibility</p:attrName>
                                        </p:attrNameLst>
                                      </p:cBhvr>
                                      <p:to>
                                        <p:strVal val="visible"/>
                                      </p:to>
                                    </p:set>
                                    <p:animEffect transition="in" filter="fade">
                                      <p:cBhvr>
                                        <p:cTn id="10" dur="500"/>
                                        <p:tgtEl>
                                          <p:spTgt spid="1229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animEffect transition="in" filter="fade">
                                      <p:cBhvr>
                                        <p:cTn id="13" dur="500"/>
                                        <p:tgtEl>
                                          <p:spTgt spid="1229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91">
                                            <p:txEl>
                                              <p:pRg st="3" end="3"/>
                                            </p:txEl>
                                          </p:spTgt>
                                        </p:tgtEl>
                                        <p:attrNameLst>
                                          <p:attrName>style.visibility</p:attrName>
                                        </p:attrNameLst>
                                      </p:cBhvr>
                                      <p:to>
                                        <p:strVal val="visible"/>
                                      </p:to>
                                    </p:set>
                                    <p:animEffect transition="in" filter="fade">
                                      <p:cBhvr>
                                        <p:cTn id="16" dur="500"/>
                                        <p:tgtEl>
                                          <p:spTgt spid="1229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291">
                                            <p:txEl>
                                              <p:pRg st="4" end="4"/>
                                            </p:txEl>
                                          </p:spTgt>
                                        </p:tgtEl>
                                        <p:attrNameLst>
                                          <p:attrName>style.visibility</p:attrName>
                                        </p:attrNameLst>
                                      </p:cBhvr>
                                      <p:to>
                                        <p:strVal val="visible"/>
                                      </p:to>
                                    </p:set>
                                    <p:animEffect transition="in" filter="fade">
                                      <p:cBhvr>
                                        <p:cTn id="21" dur="500"/>
                                        <p:tgtEl>
                                          <p:spTgt spid="1229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291">
                                            <p:txEl>
                                              <p:pRg st="5" end="5"/>
                                            </p:txEl>
                                          </p:spTgt>
                                        </p:tgtEl>
                                        <p:attrNameLst>
                                          <p:attrName>style.visibility</p:attrName>
                                        </p:attrNameLst>
                                      </p:cBhvr>
                                      <p:to>
                                        <p:strVal val="visible"/>
                                      </p:to>
                                    </p:set>
                                    <p:animEffect transition="in" filter="fade">
                                      <p:cBhvr>
                                        <p:cTn id="24" dur="500"/>
                                        <p:tgtEl>
                                          <p:spTgt spid="12291">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291">
                                            <p:txEl>
                                              <p:pRg st="6" end="6"/>
                                            </p:txEl>
                                          </p:spTgt>
                                        </p:tgtEl>
                                        <p:attrNameLst>
                                          <p:attrName>style.visibility</p:attrName>
                                        </p:attrNameLst>
                                      </p:cBhvr>
                                      <p:to>
                                        <p:strVal val="visible"/>
                                      </p:to>
                                    </p:set>
                                    <p:animEffect transition="in" filter="fade">
                                      <p:cBhvr>
                                        <p:cTn id="27"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143000" y="839788"/>
            <a:ext cx="7772400" cy="736600"/>
          </a:xfrm>
        </p:spPr>
        <p:txBody>
          <a:bodyPr>
            <a:normAutofit fontScale="90000"/>
          </a:bodyPr>
          <a:lstStyle/>
          <a:p>
            <a:r>
              <a:rPr lang="en-US" altLang="en-US"/>
              <a:t>History of Control Charts</a:t>
            </a:r>
          </a:p>
        </p:txBody>
      </p:sp>
      <p:sp>
        <p:nvSpPr>
          <p:cNvPr id="29699" name="Rectangle 3"/>
          <p:cNvSpPr>
            <a:spLocks noGrp="1" noChangeArrowheads="1"/>
          </p:cNvSpPr>
          <p:nvPr>
            <p:ph type="body" idx="1"/>
          </p:nvPr>
        </p:nvSpPr>
        <p:spPr/>
        <p:txBody>
          <a:bodyPr/>
          <a:lstStyle/>
          <a:p>
            <a:endParaRPr lang="en-US" altLang="en-US"/>
          </a:p>
          <a:p>
            <a:r>
              <a:rPr lang="en-US" altLang="en-US"/>
              <a:t>Developed in 1920’s</a:t>
            </a:r>
          </a:p>
          <a:p>
            <a:r>
              <a:rPr lang="en-US" altLang="en-US"/>
              <a:t>By Dr. Walter A. Shewhart</a:t>
            </a:r>
          </a:p>
          <a:p>
            <a:r>
              <a:rPr lang="en-US" altLang="en-US"/>
              <a:t>Shewhart worked for Bell Telephone Labs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295</TotalTime>
  <Words>7763</Words>
  <Application>Microsoft Office PowerPoint</Application>
  <PresentationFormat>On-screen Show (4:3)</PresentationFormat>
  <Paragraphs>780</Paragraphs>
  <Slides>237</Slides>
  <Notes>13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237</vt:i4>
      </vt:variant>
    </vt:vector>
  </HeadingPairs>
  <TitlesOfParts>
    <vt:vector size="240" baseType="lpstr">
      <vt:lpstr>Equity</vt:lpstr>
      <vt:lpstr>Equation</vt:lpstr>
      <vt:lpstr>Photo Editor Photo</vt:lpstr>
      <vt:lpstr>Quality and safety in healthcare management </vt:lpstr>
      <vt:lpstr>Agenda </vt:lpstr>
      <vt:lpstr>Slide 3</vt:lpstr>
      <vt:lpstr>Slide 4</vt:lpstr>
      <vt:lpstr>Focus on Quality</vt:lpstr>
      <vt:lpstr>Chapter learning outcomes </vt:lpstr>
      <vt:lpstr>Slide 7</vt:lpstr>
      <vt:lpstr>Slide 8</vt:lpstr>
      <vt:lpstr>Common features  to define  quality</vt:lpstr>
      <vt:lpstr>Quality and cost in healthcare </vt:lpstr>
      <vt:lpstr>IOM(Institute of medicine) definition of Quality</vt:lpstr>
      <vt:lpstr>Slide 12</vt:lpstr>
      <vt:lpstr>Slide 13</vt:lpstr>
      <vt:lpstr>Quality dimensions (IOM, 2001) </vt:lpstr>
      <vt:lpstr>Quality dimensions </vt:lpstr>
      <vt:lpstr>Slide 16</vt:lpstr>
      <vt:lpstr>Discussion question</vt:lpstr>
      <vt:lpstr>Slide 18</vt:lpstr>
      <vt:lpstr>Slide 19</vt:lpstr>
      <vt:lpstr>Quality management </vt:lpstr>
      <vt:lpstr>Slide 21</vt:lpstr>
      <vt:lpstr>Slide 22</vt:lpstr>
      <vt:lpstr>Components of Q Management </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Before 1970 Quality management was </vt:lpstr>
      <vt:lpstr>Slide 38</vt:lpstr>
      <vt:lpstr>Slide 39</vt:lpstr>
      <vt:lpstr>Slide 40</vt:lpstr>
      <vt:lpstr>Slide 41</vt:lpstr>
      <vt:lpstr>Slide 42</vt:lpstr>
      <vt:lpstr>Slide 43</vt:lpstr>
      <vt:lpstr>Slide 44</vt:lpstr>
      <vt:lpstr>Slide 45</vt:lpstr>
      <vt:lpstr>Learning outcomes </vt:lpstr>
      <vt:lpstr>Slide 47</vt:lpstr>
      <vt:lpstr>Slide 48</vt:lpstr>
      <vt:lpstr>Slide 49</vt:lpstr>
      <vt:lpstr>Slide 50</vt:lpstr>
      <vt:lpstr>Slide 51</vt:lpstr>
      <vt:lpstr>Data collection sources </vt:lpstr>
      <vt:lpstr>Slide 53</vt:lpstr>
      <vt:lpstr>Data collection plan</vt:lpstr>
      <vt:lpstr>Time taken for a radiology clerk to find film in the first quarter </vt:lpstr>
      <vt:lpstr>Slide 56</vt:lpstr>
      <vt:lpstr>Slide 57</vt:lpstr>
      <vt:lpstr>Learning outcomes </vt:lpstr>
      <vt:lpstr>Graphing data </vt:lpstr>
      <vt:lpstr>Slide 60</vt:lpstr>
      <vt:lpstr>Slide 61</vt:lpstr>
      <vt:lpstr>Tabular reports </vt:lpstr>
      <vt:lpstr>Slide 63</vt:lpstr>
      <vt:lpstr>Slide 64</vt:lpstr>
      <vt:lpstr>Pie chart </vt:lpstr>
      <vt:lpstr>Slide 66</vt:lpstr>
      <vt:lpstr>Scatter diagram </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Bell’s curve </vt:lpstr>
      <vt:lpstr>Slide 92</vt:lpstr>
      <vt:lpstr>Slide 93</vt:lpstr>
      <vt:lpstr>Slide 94</vt:lpstr>
      <vt:lpstr>Slide 95</vt:lpstr>
      <vt:lpstr>Slide 96</vt:lpstr>
      <vt:lpstr>Slide 97</vt:lpstr>
      <vt:lpstr>Sources of Variation in Production and Service Processes</vt:lpstr>
      <vt:lpstr>History of Control Charts</vt:lpstr>
      <vt:lpstr>Two Types of Control Charts</vt:lpstr>
      <vt:lpstr>Variable Control Charts</vt:lpstr>
      <vt:lpstr>Types of Variable Control Charts</vt:lpstr>
      <vt:lpstr>Variable Control Charts</vt:lpstr>
      <vt:lpstr>Attribute Control Charts</vt:lpstr>
      <vt:lpstr>Types of Attribute Control Charts</vt:lpstr>
      <vt:lpstr>Constructing a X-bar Chart:</vt:lpstr>
      <vt:lpstr>Step 1: Calculate the Mean of Each Sample</vt:lpstr>
      <vt:lpstr>Step 2: Calculate the Standard Deviation of the Sample Mean</vt:lpstr>
      <vt:lpstr>Step 3: Calculate CL, UCL, LCL</vt:lpstr>
      <vt:lpstr>Step 4: Draw the Chart</vt:lpstr>
      <vt:lpstr>An Alternative Method for the X-bar Chart Using R-bar and the A2 Factor</vt:lpstr>
      <vt:lpstr>Step 1: Calculate the Range of Each Sample and Average Range</vt:lpstr>
      <vt:lpstr>Step 2: Calculate CL, UCL, LCL</vt:lpstr>
      <vt:lpstr>Control Chart for Range (R-Chart)</vt:lpstr>
      <vt:lpstr>R-Bar Control Chart</vt:lpstr>
      <vt:lpstr>Control Charts for Attributes –P-Charts &amp; C-Charts</vt:lpstr>
      <vt:lpstr>Constructing a P-Chart:</vt:lpstr>
      <vt:lpstr>Step 1: Calculate the Percent defective of Each Sample and the Overall Percent Defective (P-Bar)</vt:lpstr>
      <vt:lpstr>Step 2: Calculate the Standard Deviation of P.</vt:lpstr>
      <vt:lpstr>Step 3: Calculate CL, UCL, LCL</vt:lpstr>
      <vt:lpstr>Step 4: Draw the Chart</vt:lpstr>
      <vt:lpstr>Constructing a C-Chart:</vt:lpstr>
      <vt:lpstr>Calculate CL, UCL, LCL</vt:lpstr>
      <vt:lpstr>Attribute Control Charts</vt:lpstr>
      <vt:lpstr>Reasons for using Control Charts</vt:lpstr>
      <vt:lpstr>p Chart</vt:lpstr>
      <vt:lpstr>Sample p-chart</vt:lpstr>
      <vt:lpstr>c Chart</vt:lpstr>
      <vt:lpstr>Figure 8:  Sample c Chart</vt:lpstr>
      <vt:lpstr>Slide 130</vt:lpstr>
      <vt:lpstr>Slide 131</vt:lpstr>
      <vt:lpstr>Slide 132</vt:lpstr>
      <vt:lpstr>Slide 133</vt:lpstr>
      <vt:lpstr>PDCA </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Qualitative tools </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and safety in healthcare management </dc:title>
  <dc:creator/>
  <cp:lastModifiedBy>Akram Aljaffan</cp:lastModifiedBy>
  <cp:revision>61</cp:revision>
  <dcterms:created xsi:type="dcterms:W3CDTF">2006-08-16T00:00:00Z</dcterms:created>
  <dcterms:modified xsi:type="dcterms:W3CDTF">2018-01-06T11:20:07Z</dcterms:modified>
</cp:coreProperties>
</file>